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 id="2147483672" r:id="rId5"/>
    <p:sldMasterId id="2147483685" r:id="rId6"/>
    <p:sldMasterId id="2147483728" r:id="rId7"/>
    <p:sldMasterId id="2147483745" r:id="rId8"/>
    <p:sldMasterId id="2147483762" r:id="rId9"/>
  </p:sldMasterIdLst>
  <p:notesMasterIdLst>
    <p:notesMasterId r:id="rId71"/>
  </p:notesMasterIdLst>
  <p:handoutMasterIdLst>
    <p:handoutMasterId r:id="rId72"/>
  </p:handoutMasterIdLst>
  <p:sldIdLst>
    <p:sldId id="9356" r:id="rId10"/>
    <p:sldId id="630" r:id="rId11"/>
    <p:sldId id="9364" r:id="rId12"/>
    <p:sldId id="9343" r:id="rId13"/>
    <p:sldId id="9365" r:id="rId14"/>
    <p:sldId id="9366" r:id="rId15"/>
    <p:sldId id="256" r:id="rId16"/>
    <p:sldId id="1195" r:id="rId17"/>
    <p:sldId id="1024" r:id="rId18"/>
    <p:sldId id="9367" r:id="rId19"/>
    <p:sldId id="1017" r:id="rId20"/>
    <p:sldId id="9339" r:id="rId21"/>
    <p:sldId id="9340" r:id="rId22"/>
    <p:sldId id="9341" r:id="rId23"/>
    <p:sldId id="9355" r:id="rId24"/>
    <p:sldId id="9368" r:id="rId25"/>
    <p:sldId id="9369" r:id="rId26"/>
    <p:sldId id="679" r:id="rId27"/>
    <p:sldId id="665" r:id="rId28"/>
    <p:sldId id="1160" r:id="rId29"/>
    <p:sldId id="1148" r:id="rId30"/>
    <p:sldId id="1293" r:id="rId31"/>
    <p:sldId id="1311" r:id="rId32"/>
    <p:sldId id="1338" r:id="rId33"/>
    <p:sldId id="1337" r:id="rId34"/>
    <p:sldId id="946" r:id="rId35"/>
    <p:sldId id="1045" r:id="rId36"/>
    <p:sldId id="538" r:id="rId37"/>
    <p:sldId id="1151" r:id="rId38"/>
    <p:sldId id="1161" r:id="rId39"/>
    <p:sldId id="541" r:id="rId40"/>
    <p:sldId id="385" r:id="rId41"/>
    <p:sldId id="672" r:id="rId42"/>
    <p:sldId id="1342" r:id="rId43"/>
    <p:sldId id="1157" r:id="rId44"/>
    <p:sldId id="1176" r:id="rId45"/>
    <p:sldId id="258" r:id="rId46"/>
    <p:sldId id="1053" r:id="rId47"/>
    <p:sldId id="673" r:id="rId48"/>
    <p:sldId id="2791" r:id="rId49"/>
    <p:sldId id="9346" r:id="rId50"/>
    <p:sldId id="1285" r:id="rId51"/>
    <p:sldId id="1339" r:id="rId52"/>
    <p:sldId id="1323" r:id="rId53"/>
    <p:sldId id="9347" r:id="rId54"/>
    <p:sldId id="1003" r:id="rId55"/>
    <p:sldId id="1283" r:id="rId56"/>
    <p:sldId id="1325" r:id="rId57"/>
    <p:sldId id="9370" r:id="rId58"/>
    <p:sldId id="9371" r:id="rId59"/>
    <p:sldId id="1197" r:id="rId60"/>
    <p:sldId id="9349" r:id="rId61"/>
    <p:sldId id="9351" r:id="rId62"/>
    <p:sldId id="9352" r:id="rId63"/>
    <p:sldId id="9348" r:id="rId64"/>
    <p:sldId id="9353" r:id="rId65"/>
    <p:sldId id="9350" r:id="rId66"/>
    <p:sldId id="9354" r:id="rId67"/>
    <p:sldId id="543" r:id="rId68"/>
    <p:sldId id="497" r:id="rId69"/>
    <p:sldId id="1094" r:id="rId7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8" userDrawn="1">
          <p15:clr>
            <a:srgbClr val="A4A3A4"/>
          </p15:clr>
        </p15:guide>
        <p15:guide id="2" pos="2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ow, Patricia" initials="DP" lastIdx="3" clrIdx="0"/>
  <p:cmAuthor id="2" name="Baumann, Brooke - RD, Washington, DC" initials="BB-RWD" lastIdx="1" clrIdx="1">
    <p:extLst>
      <p:ext uri="{19B8F6BF-5375-455C-9EA6-DF929625EA0E}">
        <p15:presenceInfo xmlns:p15="http://schemas.microsoft.com/office/powerpoint/2012/main" userId="S-1-5-21-2443529608-3098792306-3041422421-86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42"/>
    <a:srgbClr val="8FAADC"/>
    <a:srgbClr val="456F61"/>
    <a:srgbClr val="46469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28176-ADD5-4875-8E4B-5AEF7782EACD}" v="9" dt="2024-03-28T18:55:42.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77791" autoAdjust="0"/>
  </p:normalViewPr>
  <p:slideViewPr>
    <p:cSldViewPr snapToGrid="0">
      <p:cViewPr varScale="1">
        <p:scale>
          <a:sx n="114" d="100"/>
          <a:sy n="114" d="100"/>
        </p:scale>
        <p:origin x="300" y="102"/>
      </p:cViewPr>
      <p:guideLst>
        <p:guide orient="horz" pos="1608"/>
        <p:guide pos="2088"/>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ani, Ivan - RD, MS" userId="9424cc54-30da-45ea-8ef2-1b04b06e77c3" providerId="ADAL" clId="{48F28176-ADD5-4875-8E4B-5AEF7782EACD}"/>
    <pc:docChg chg="custSel addSld delSld modSld">
      <pc:chgData name="Kiani, Ivan - RD, MS" userId="9424cc54-30da-45ea-8ef2-1b04b06e77c3" providerId="ADAL" clId="{48F28176-ADD5-4875-8E4B-5AEF7782EACD}" dt="2024-04-01T19:05:39.827" v="469" actId="207"/>
      <pc:docMkLst>
        <pc:docMk/>
      </pc:docMkLst>
      <pc:sldChg chg="del">
        <pc:chgData name="Kiani, Ivan - RD, MS" userId="9424cc54-30da-45ea-8ef2-1b04b06e77c3" providerId="ADAL" clId="{48F28176-ADD5-4875-8E4B-5AEF7782EACD}" dt="2024-03-28T18:12:41.751" v="88" actId="47"/>
        <pc:sldMkLst>
          <pc:docMk/>
          <pc:sldMk cId="724839935" sldId="288"/>
        </pc:sldMkLst>
      </pc:sldChg>
      <pc:sldChg chg="modSp mod">
        <pc:chgData name="Kiani, Ivan - RD, MS" userId="9424cc54-30da-45ea-8ef2-1b04b06e77c3" providerId="ADAL" clId="{48F28176-ADD5-4875-8E4B-5AEF7782EACD}" dt="2024-04-01T18:16:45.960" v="228" actId="6549"/>
        <pc:sldMkLst>
          <pc:docMk/>
          <pc:sldMk cId="1389124768" sldId="541"/>
        </pc:sldMkLst>
        <pc:spChg chg="mod">
          <ac:chgData name="Kiani, Ivan - RD, MS" userId="9424cc54-30da-45ea-8ef2-1b04b06e77c3" providerId="ADAL" clId="{48F28176-ADD5-4875-8E4B-5AEF7782EACD}" dt="2024-04-01T18:16:45.960" v="228" actId="6549"/>
          <ac:spMkLst>
            <pc:docMk/>
            <pc:sldMk cId="1389124768" sldId="541"/>
            <ac:spMk id="9" creationId="{00000000-0000-0000-0000-000000000000}"/>
          </ac:spMkLst>
        </pc:spChg>
      </pc:sldChg>
      <pc:sldChg chg="modSp mod">
        <pc:chgData name="Kiani, Ivan - RD, MS" userId="9424cc54-30da-45ea-8ef2-1b04b06e77c3" providerId="ADAL" clId="{48F28176-ADD5-4875-8E4B-5AEF7782EACD}" dt="2024-03-28T18:21:36.348" v="100" actId="6549"/>
        <pc:sldMkLst>
          <pc:docMk/>
          <pc:sldMk cId="368001873" sldId="543"/>
        </pc:sldMkLst>
        <pc:spChg chg="mod">
          <ac:chgData name="Kiani, Ivan - RD, MS" userId="9424cc54-30da-45ea-8ef2-1b04b06e77c3" providerId="ADAL" clId="{48F28176-ADD5-4875-8E4B-5AEF7782EACD}" dt="2024-03-28T18:21:36.348" v="100" actId="6549"/>
          <ac:spMkLst>
            <pc:docMk/>
            <pc:sldMk cId="368001873" sldId="543"/>
            <ac:spMk id="2" creationId="{A2939E78-2FF8-4EBD-8083-3012020F618D}"/>
          </ac:spMkLst>
        </pc:spChg>
      </pc:sldChg>
      <pc:sldChg chg="del">
        <pc:chgData name="Kiani, Ivan - RD, MS" userId="9424cc54-30da-45ea-8ef2-1b04b06e77c3" providerId="ADAL" clId="{48F28176-ADD5-4875-8E4B-5AEF7782EACD}" dt="2024-03-28T17:45:21.547" v="25" actId="47"/>
        <pc:sldMkLst>
          <pc:docMk/>
          <pc:sldMk cId="3376657628" sldId="671"/>
        </pc:sldMkLst>
      </pc:sldChg>
      <pc:sldChg chg="addSp delSp modSp mod">
        <pc:chgData name="Kiani, Ivan - RD, MS" userId="9424cc54-30da-45ea-8ef2-1b04b06e77c3" providerId="ADAL" clId="{48F28176-ADD5-4875-8E4B-5AEF7782EACD}" dt="2024-03-28T17:41:29.042" v="21" actId="14100"/>
        <pc:sldMkLst>
          <pc:docMk/>
          <pc:sldMk cId="3810489523" sldId="679"/>
        </pc:sldMkLst>
        <pc:spChg chg="mod">
          <ac:chgData name="Kiani, Ivan - RD, MS" userId="9424cc54-30da-45ea-8ef2-1b04b06e77c3" providerId="ADAL" clId="{48F28176-ADD5-4875-8E4B-5AEF7782EACD}" dt="2024-03-28T17:40:41.708" v="15" actId="1076"/>
          <ac:spMkLst>
            <pc:docMk/>
            <pc:sldMk cId="3810489523" sldId="679"/>
            <ac:spMk id="4" creationId="{BE7FFAF0-3E1B-4CE5-8397-A5B78A383CBC}"/>
          </ac:spMkLst>
        </pc:spChg>
        <pc:spChg chg="del mod">
          <ac:chgData name="Kiani, Ivan - RD, MS" userId="9424cc54-30da-45ea-8ef2-1b04b06e77c3" providerId="ADAL" clId="{48F28176-ADD5-4875-8E4B-5AEF7782EACD}" dt="2024-03-28T17:40:14.423" v="12" actId="478"/>
          <ac:spMkLst>
            <pc:docMk/>
            <pc:sldMk cId="3810489523" sldId="679"/>
            <ac:spMk id="7" creationId="{EFEFCFEA-0CA1-41C2-B5FF-B8BDD11DAEB6}"/>
          </ac:spMkLst>
        </pc:spChg>
        <pc:spChg chg="add del mod">
          <ac:chgData name="Kiani, Ivan - RD, MS" userId="9424cc54-30da-45ea-8ef2-1b04b06e77c3" providerId="ADAL" clId="{48F28176-ADD5-4875-8E4B-5AEF7782EACD}" dt="2024-03-28T17:41:15.400" v="19" actId="478"/>
          <ac:spMkLst>
            <pc:docMk/>
            <pc:sldMk cId="3810489523" sldId="679"/>
            <ac:spMk id="8" creationId="{822D8B25-51A2-C426-56E4-D10C1BB6F9EC}"/>
          </ac:spMkLst>
        </pc:spChg>
        <pc:picChg chg="add mod">
          <ac:chgData name="Kiani, Ivan - RD, MS" userId="9424cc54-30da-45ea-8ef2-1b04b06e77c3" providerId="ADAL" clId="{48F28176-ADD5-4875-8E4B-5AEF7782EACD}" dt="2024-03-28T17:41:29.042" v="21" actId="14100"/>
          <ac:picMkLst>
            <pc:docMk/>
            <pc:sldMk cId="3810489523" sldId="679"/>
            <ac:picMk id="3" creationId="{F7851728-B452-7DEC-C372-FB96B157064D}"/>
          </ac:picMkLst>
        </pc:picChg>
        <pc:picChg chg="del">
          <ac:chgData name="Kiani, Ivan - RD, MS" userId="9424cc54-30da-45ea-8ef2-1b04b06e77c3" providerId="ADAL" clId="{48F28176-ADD5-4875-8E4B-5AEF7782EACD}" dt="2024-03-28T17:39:05.382" v="5" actId="478"/>
          <ac:picMkLst>
            <pc:docMk/>
            <pc:sldMk cId="3810489523" sldId="679"/>
            <ac:picMk id="6" creationId="{28DBD4A7-A7B5-0D3B-721F-0441DAA9C1E4}"/>
          </ac:picMkLst>
        </pc:picChg>
      </pc:sldChg>
      <pc:sldChg chg="del">
        <pc:chgData name="Kiani, Ivan - RD, MS" userId="9424cc54-30da-45ea-8ef2-1b04b06e77c3" providerId="ADAL" clId="{48F28176-ADD5-4875-8E4B-5AEF7782EACD}" dt="2024-03-28T17:22:07.989" v="1" actId="47"/>
        <pc:sldMkLst>
          <pc:docMk/>
          <pc:sldMk cId="871617259" sldId="1006"/>
        </pc:sldMkLst>
      </pc:sldChg>
      <pc:sldChg chg="del">
        <pc:chgData name="Kiani, Ivan - RD, MS" userId="9424cc54-30da-45ea-8ef2-1b04b06e77c3" providerId="ADAL" clId="{48F28176-ADD5-4875-8E4B-5AEF7782EACD}" dt="2024-03-28T17:23:30.079" v="3" actId="47"/>
        <pc:sldMkLst>
          <pc:docMk/>
          <pc:sldMk cId="1562096561" sldId="1015"/>
        </pc:sldMkLst>
      </pc:sldChg>
      <pc:sldChg chg="del">
        <pc:chgData name="Kiani, Ivan - RD, MS" userId="9424cc54-30da-45ea-8ef2-1b04b06e77c3" providerId="ADAL" clId="{48F28176-ADD5-4875-8E4B-5AEF7782EACD}" dt="2024-03-28T17:24:19.228" v="4" actId="47"/>
        <pc:sldMkLst>
          <pc:docMk/>
          <pc:sldMk cId="1526445944" sldId="1018"/>
        </pc:sldMkLst>
      </pc:sldChg>
      <pc:sldChg chg="del">
        <pc:chgData name="Kiani, Ivan - RD, MS" userId="9424cc54-30da-45ea-8ef2-1b04b06e77c3" providerId="ADAL" clId="{48F28176-ADD5-4875-8E4B-5AEF7782EACD}" dt="2024-03-28T17:45:13.450" v="23" actId="47"/>
        <pc:sldMkLst>
          <pc:docMk/>
          <pc:sldMk cId="2315281768" sldId="1049"/>
        </pc:sldMkLst>
      </pc:sldChg>
      <pc:sldChg chg="del">
        <pc:chgData name="Kiani, Ivan - RD, MS" userId="9424cc54-30da-45ea-8ef2-1b04b06e77c3" providerId="ADAL" clId="{48F28176-ADD5-4875-8E4B-5AEF7782EACD}" dt="2024-03-28T17:21:23.750" v="0" actId="47"/>
        <pc:sldMkLst>
          <pc:docMk/>
          <pc:sldMk cId="1090850808" sldId="1177"/>
        </pc:sldMkLst>
      </pc:sldChg>
      <pc:sldChg chg="addSp modSp mod">
        <pc:chgData name="Kiani, Ivan - RD, MS" userId="9424cc54-30da-45ea-8ef2-1b04b06e77c3" providerId="ADAL" clId="{48F28176-ADD5-4875-8E4B-5AEF7782EACD}" dt="2024-03-28T18:56:22.482" v="226" actId="1076"/>
        <pc:sldMkLst>
          <pc:docMk/>
          <pc:sldMk cId="3787476355" sldId="1195"/>
        </pc:sldMkLst>
        <pc:spChg chg="add mod">
          <ac:chgData name="Kiani, Ivan - RD, MS" userId="9424cc54-30da-45ea-8ef2-1b04b06e77c3" providerId="ADAL" clId="{48F28176-ADD5-4875-8E4B-5AEF7782EACD}" dt="2024-03-28T18:55:35.344" v="206" actId="1076"/>
          <ac:spMkLst>
            <pc:docMk/>
            <pc:sldMk cId="3787476355" sldId="1195"/>
            <ac:spMk id="2" creationId="{06D39515-D11C-6B6A-162D-8542BA6AF14E}"/>
          </ac:spMkLst>
        </pc:spChg>
        <pc:spChg chg="mod">
          <ac:chgData name="Kiani, Ivan - RD, MS" userId="9424cc54-30da-45ea-8ef2-1b04b06e77c3" providerId="ADAL" clId="{48F28176-ADD5-4875-8E4B-5AEF7782EACD}" dt="2024-03-28T18:54:39.479" v="196" actId="20577"/>
          <ac:spMkLst>
            <pc:docMk/>
            <pc:sldMk cId="3787476355" sldId="1195"/>
            <ac:spMk id="3" creationId="{C78D9BAF-3747-4176-B6D7-A41C5706B4FD}"/>
          </ac:spMkLst>
        </pc:spChg>
        <pc:spChg chg="mod">
          <ac:chgData name="Kiani, Ivan - RD, MS" userId="9424cc54-30da-45ea-8ef2-1b04b06e77c3" providerId="ADAL" clId="{48F28176-ADD5-4875-8E4B-5AEF7782EACD}" dt="2024-03-28T18:54:07.842" v="193" actId="20577"/>
          <ac:spMkLst>
            <pc:docMk/>
            <pc:sldMk cId="3787476355" sldId="1195"/>
            <ac:spMk id="6" creationId="{56D8EDB8-1C06-4BD7-ACD4-FFFCE05B86E1}"/>
          </ac:spMkLst>
        </pc:spChg>
        <pc:spChg chg="add mod">
          <ac:chgData name="Kiani, Ivan - RD, MS" userId="9424cc54-30da-45ea-8ef2-1b04b06e77c3" providerId="ADAL" clId="{48F28176-ADD5-4875-8E4B-5AEF7782EACD}" dt="2024-03-28T18:56:22.482" v="226" actId="1076"/>
          <ac:spMkLst>
            <pc:docMk/>
            <pc:sldMk cId="3787476355" sldId="1195"/>
            <ac:spMk id="7" creationId="{2DB544DE-6733-E94E-5EC1-E4A0B86C3651}"/>
          </ac:spMkLst>
        </pc:spChg>
      </pc:sldChg>
      <pc:sldChg chg="modSp mod">
        <pc:chgData name="Kiani, Ivan - RD, MS" userId="9424cc54-30da-45ea-8ef2-1b04b06e77c3" providerId="ADAL" clId="{48F28176-ADD5-4875-8E4B-5AEF7782EACD}" dt="2024-04-01T19:05:08.493" v="466" actId="113"/>
        <pc:sldMkLst>
          <pc:docMk/>
          <pc:sldMk cId="1915893826" sldId="1197"/>
        </pc:sldMkLst>
        <pc:spChg chg="mod">
          <ac:chgData name="Kiani, Ivan - RD, MS" userId="9424cc54-30da-45ea-8ef2-1b04b06e77c3" providerId="ADAL" clId="{48F28176-ADD5-4875-8E4B-5AEF7782EACD}" dt="2024-04-01T19:05:08.493" v="466" actId="113"/>
          <ac:spMkLst>
            <pc:docMk/>
            <pc:sldMk cId="1915893826" sldId="1197"/>
            <ac:spMk id="2" creationId="{A3787370-5D3D-4D80-95D1-B71A3140BEE7}"/>
          </ac:spMkLst>
        </pc:spChg>
      </pc:sldChg>
      <pc:sldChg chg="modSp mod">
        <pc:chgData name="Kiani, Ivan - RD, MS" userId="9424cc54-30da-45ea-8ef2-1b04b06e77c3" providerId="ADAL" clId="{48F28176-ADD5-4875-8E4B-5AEF7782EACD}" dt="2024-03-28T18:10:37.157" v="86" actId="27636"/>
        <pc:sldMkLst>
          <pc:docMk/>
          <pc:sldMk cId="0" sldId="1283"/>
        </pc:sldMkLst>
        <pc:spChg chg="mod">
          <ac:chgData name="Kiani, Ivan - RD, MS" userId="9424cc54-30da-45ea-8ef2-1b04b06e77c3" providerId="ADAL" clId="{48F28176-ADD5-4875-8E4B-5AEF7782EACD}" dt="2024-03-28T18:10:37.157" v="86" actId="27636"/>
          <ac:spMkLst>
            <pc:docMk/>
            <pc:sldMk cId="0" sldId="1283"/>
            <ac:spMk id="28674" creationId="{61DC719B-3A8B-46E6-9F49-13E4251FFC68}"/>
          </ac:spMkLst>
        </pc:spChg>
      </pc:sldChg>
      <pc:sldChg chg="modSp mod">
        <pc:chgData name="Kiani, Ivan - RD, MS" userId="9424cc54-30da-45ea-8ef2-1b04b06e77c3" providerId="ADAL" clId="{48F28176-ADD5-4875-8E4B-5AEF7782EACD}" dt="2024-03-28T17:54:20.819" v="53" actId="20577"/>
        <pc:sldMkLst>
          <pc:docMk/>
          <pc:sldMk cId="1066537533" sldId="1285"/>
        </pc:sldMkLst>
        <pc:spChg chg="mod">
          <ac:chgData name="Kiani, Ivan - RD, MS" userId="9424cc54-30da-45ea-8ef2-1b04b06e77c3" providerId="ADAL" clId="{48F28176-ADD5-4875-8E4B-5AEF7782EACD}" dt="2024-03-28T17:54:20.819" v="53" actId="20577"/>
          <ac:spMkLst>
            <pc:docMk/>
            <pc:sldMk cId="1066537533" sldId="1285"/>
            <ac:spMk id="33795" creationId="{2BADAFE8-71CE-4642-8BA5-0608BB1C5E5E}"/>
          </ac:spMkLst>
        </pc:spChg>
      </pc:sldChg>
      <pc:sldChg chg="modSp mod">
        <pc:chgData name="Kiani, Ivan - RD, MS" userId="9424cc54-30da-45ea-8ef2-1b04b06e77c3" providerId="ADAL" clId="{48F28176-ADD5-4875-8E4B-5AEF7782EACD}" dt="2024-03-28T18:08:48.356" v="83" actId="6549"/>
        <pc:sldMkLst>
          <pc:docMk/>
          <pc:sldMk cId="728024807" sldId="1339"/>
        </pc:sldMkLst>
        <pc:spChg chg="mod">
          <ac:chgData name="Kiani, Ivan - RD, MS" userId="9424cc54-30da-45ea-8ef2-1b04b06e77c3" providerId="ADAL" clId="{48F28176-ADD5-4875-8E4B-5AEF7782EACD}" dt="2024-03-28T18:08:48.356" v="83" actId="6549"/>
          <ac:spMkLst>
            <pc:docMk/>
            <pc:sldMk cId="728024807" sldId="1339"/>
            <ac:spMk id="23555" creationId="{719FD55E-B220-45DA-98CC-BBC3D819AC7E}"/>
          </ac:spMkLst>
        </pc:spChg>
      </pc:sldChg>
      <pc:sldChg chg="del">
        <pc:chgData name="Kiani, Ivan - RD, MS" userId="9424cc54-30da-45ea-8ef2-1b04b06e77c3" providerId="ADAL" clId="{48F28176-ADD5-4875-8E4B-5AEF7782EACD}" dt="2024-03-28T18:20:27.158" v="98" actId="47"/>
        <pc:sldMkLst>
          <pc:docMk/>
          <pc:sldMk cId="2932255531" sldId="1340"/>
        </pc:sldMkLst>
      </pc:sldChg>
      <pc:sldChg chg="modSp mod">
        <pc:chgData name="Kiani, Ivan - RD, MS" userId="9424cc54-30da-45ea-8ef2-1b04b06e77c3" providerId="ADAL" clId="{48F28176-ADD5-4875-8E4B-5AEF7782EACD}" dt="2024-03-28T17:52:58.004" v="49" actId="20577"/>
        <pc:sldMkLst>
          <pc:docMk/>
          <pc:sldMk cId="1226851014" sldId="1342"/>
        </pc:sldMkLst>
        <pc:spChg chg="mod">
          <ac:chgData name="Kiani, Ivan - RD, MS" userId="9424cc54-30da-45ea-8ef2-1b04b06e77c3" providerId="ADAL" clId="{48F28176-ADD5-4875-8E4B-5AEF7782EACD}" dt="2024-03-28T17:52:58.004" v="49" actId="20577"/>
          <ac:spMkLst>
            <pc:docMk/>
            <pc:sldMk cId="1226851014" sldId="1342"/>
            <ac:spMk id="3" creationId="{4072FE7F-B6A5-4BD8-9D0B-B68AB5476CEB}"/>
          </ac:spMkLst>
        </pc:spChg>
      </pc:sldChg>
      <pc:sldChg chg="del">
        <pc:chgData name="Kiani, Ivan - RD, MS" userId="9424cc54-30da-45ea-8ef2-1b04b06e77c3" providerId="ADAL" clId="{48F28176-ADD5-4875-8E4B-5AEF7782EACD}" dt="2024-03-28T17:45:19.171" v="24" actId="47"/>
        <pc:sldMkLst>
          <pc:docMk/>
          <pc:sldMk cId="620722581" sldId="9342"/>
        </pc:sldMkLst>
      </pc:sldChg>
      <pc:sldChg chg="del">
        <pc:chgData name="Kiani, Ivan - RD, MS" userId="9424cc54-30da-45ea-8ef2-1b04b06e77c3" providerId="ADAL" clId="{48F28176-ADD5-4875-8E4B-5AEF7782EACD}" dt="2024-03-28T18:12:01.211" v="87" actId="47"/>
        <pc:sldMkLst>
          <pc:docMk/>
          <pc:sldMk cId="1194670468" sldId="9345"/>
        </pc:sldMkLst>
      </pc:sldChg>
      <pc:sldChg chg="del">
        <pc:chgData name="Kiani, Ivan - RD, MS" userId="9424cc54-30da-45ea-8ef2-1b04b06e77c3" providerId="ADAL" clId="{48F28176-ADD5-4875-8E4B-5AEF7782EACD}" dt="2024-03-28T18:57:30.548" v="227" actId="47"/>
        <pc:sldMkLst>
          <pc:docMk/>
          <pc:sldMk cId="1686062545" sldId="9358"/>
        </pc:sldMkLst>
      </pc:sldChg>
      <pc:sldChg chg="modSp mod">
        <pc:chgData name="Kiani, Ivan - RD, MS" userId="9424cc54-30da-45ea-8ef2-1b04b06e77c3" providerId="ADAL" clId="{48F28176-ADD5-4875-8E4B-5AEF7782EACD}" dt="2024-04-01T19:03:50.993" v="464" actId="207"/>
        <pc:sldMkLst>
          <pc:docMk/>
          <pc:sldMk cId="2937030265" sldId="9365"/>
        </pc:sldMkLst>
        <pc:spChg chg="mod">
          <ac:chgData name="Kiani, Ivan - RD, MS" userId="9424cc54-30da-45ea-8ef2-1b04b06e77c3" providerId="ADAL" clId="{48F28176-ADD5-4875-8E4B-5AEF7782EACD}" dt="2024-04-01T19:03:50.993" v="464" actId="207"/>
          <ac:spMkLst>
            <pc:docMk/>
            <pc:sldMk cId="2937030265" sldId="9365"/>
            <ac:spMk id="10243" creationId="{00000000-0000-0000-0000-000000000000}"/>
          </ac:spMkLst>
        </pc:spChg>
      </pc:sldChg>
      <pc:sldChg chg="add">
        <pc:chgData name="Kiani, Ivan - RD, MS" userId="9424cc54-30da-45ea-8ef2-1b04b06e77c3" providerId="ADAL" clId="{48F28176-ADD5-4875-8E4B-5AEF7782EACD}" dt="2024-03-28T17:23:21.007" v="2"/>
        <pc:sldMkLst>
          <pc:docMk/>
          <pc:sldMk cId="2162727913" sldId="9367"/>
        </pc:sldMkLst>
      </pc:sldChg>
      <pc:sldChg chg="del">
        <pc:chgData name="Kiani, Ivan - RD, MS" userId="9424cc54-30da-45ea-8ef2-1b04b06e77c3" providerId="ADAL" clId="{48F28176-ADD5-4875-8E4B-5AEF7782EACD}" dt="2024-03-28T17:44:56.575" v="22" actId="47"/>
        <pc:sldMkLst>
          <pc:docMk/>
          <pc:sldMk cId="914673871" sldId="9370"/>
        </pc:sldMkLst>
      </pc:sldChg>
      <pc:sldChg chg="modSp mod">
        <pc:chgData name="Kiani, Ivan - RD, MS" userId="9424cc54-30da-45ea-8ef2-1b04b06e77c3" providerId="ADAL" clId="{48F28176-ADD5-4875-8E4B-5AEF7782EACD}" dt="2024-04-01T19:05:19.716" v="467" actId="207"/>
        <pc:sldMkLst>
          <pc:docMk/>
          <pc:sldMk cId="2509808948" sldId="9370"/>
        </pc:sldMkLst>
        <pc:spChg chg="mod">
          <ac:chgData name="Kiani, Ivan - RD, MS" userId="9424cc54-30da-45ea-8ef2-1b04b06e77c3" providerId="ADAL" clId="{48F28176-ADD5-4875-8E4B-5AEF7782EACD}" dt="2024-04-01T19:05:19.716" v="467" actId="207"/>
          <ac:spMkLst>
            <pc:docMk/>
            <pc:sldMk cId="2509808948" sldId="9370"/>
            <ac:spMk id="11266" creationId="{BDA79CD2-8DFD-45E5-84FA-DD5879DF978F}"/>
          </ac:spMkLst>
        </pc:spChg>
        <pc:spChg chg="mod">
          <ac:chgData name="Kiani, Ivan - RD, MS" userId="9424cc54-30da-45ea-8ef2-1b04b06e77c3" providerId="ADAL" clId="{48F28176-ADD5-4875-8E4B-5AEF7782EACD}" dt="2024-04-01T19:02:24.380" v="434" actId="20577"/>
          <ac:spMkLst>
            <pc:docMk/>
            <pc:sldMk cId="2509808948" sldId="9370"/>
            <ac:spMk id="11267" creationId="{3F5E2ACE-F3F3-4EE9-A016-3BC0D9196FCE}"/>
          </ac:spMkLst>
        </pc:spChg>
        <pc:picChg chg="mod">
          <ac:chgData name="Kiani, Ivan - RD, MS" userId="9424cc54-30da-45ea-8ef2-1b04b06e77c3" providerId="ADAL" clId="{48F28176-ADD5-4875-8E4B-5AEF7782EACD}" dt="2024-04-01T18:45:23.249" v="263" actId="1076"/>
          <ac:picMkLst>
            <pc:docMk/>
            <pc:sldMk cId="2509808948" sldId="9370"/>
            <ac:picMk id="2" creationId="{547DEF5B-4CBC-7E88-8BD6-08D50B01271B}"/>
          </ac:picMkLst>
        </pc:picChg>
      </pc:sldChg>
      <pc:sldChg chg="modSp mod">
        <pc:chgData name="Kiani, Ivan - RD, MS" userId="9424cc54-30da-45ea-8ef2-1b04b06e77c3" providerId="ADAL" clId="{48F28176-ADD5-4875-8E4B-5AEF7782EACD}" dt="2024-04-01T19:05:39.827" v="469" actId="207"/>
        <pc:sldMkLst>
          <pc:docMk/>
          <pc:sldMk cId="1998515090" sldId="9371"/>
        </pc:sldMkLst>
        <pc:spChg chg="mod">
          <ac:chgData name="Kiani, Ivan - RD, MS" userId="9424cc54-30da-45ea-8ef2-1b04b06e77c3" providerId="ADAL" clId="{48F28176-ADD5-4875-8E4B-5AEF7782EACD}" dt="2024-04-01T19:05:39.827" v="469" actId="207"/>
          <ac:spMkLst>
            <pc:docMk/>
            <pc:sldMk cId="1998515090" sldId="9371"/>
            <ac:spMk id="3" creationId="{BBE07952-FC15-7028-0ED8-9F90891915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044F17-6DFA-47AE-B283-6F205DD88C7A}"/>
              </a:ext>
            </a:extLst>
          </p:cNvPr>
          <p:cNvSpPr>
            <a:spLocks noGrp="1"/>
          </p:cNvSpPr>
          <p:nvPr>
            <p:ph type="hdr" sz="quarter"/>
          </p:nvPr>
        </p:nvSpPr>
        <p:spPr>
          <a:xfrm>
            <a:off x="2" y="0"/>
            <a:ext cx="3043979" cy="467364"/>
          </a:xfrm>
          <a:prstGeom prst="rect">
            <a:avLst/>
          </a:prstGeom>
        </p:spPr>
        <p:txBody>
          <a:bodyPr vert="horz" lIns="91577" tIns="45789" rIns="91577" bIns="45789" rtlCol="0"/>
          <a:lstStyle>
            <a:lvl1pPr algn="l">
              <a:defRPr sz="1200"/>
            </a:lvl1pPr>
          </a:lstStyle>
          <a:p>
            <a:endParaRPr lang="en-US"/>
          </a:p>
        </p:txBody>
      </p:sp>
      <p:sp>
        <p:nvSpPr>
          <p:cNvPr id="3" name="Date Placeholder 2">
            <a:extLst>
              <a:ext uri="{FF2B5EF4-FFF2-40B4-BE49-F238E27FC236}">
                <a16:creationId xmlns:a16="http://schemas.microsoft.com/office/drawing/2014/main" id="{4C3EC354-37BB-445E-B7E8-1B278F4CC668}"/>
              </a:ext>
            </a:extLst>
          </p:cNvPr>
          <p:cNvSpPr>
            <a:spLocks noGrp="1"/>
          </p:cNvSpPr>
          <p:nvPr>
            <p:ph type="dt" sz="quarter" idx="1"/>
          </p:nvPr>
        </p:nvSpPr>
        <p:spPr>
          <a:xfrm>
            <a:off x="3977531" y="0"/>
            <a:ext cx="3043979" cy="467364"/>
          </a:xfrm>
          <a:prstGeom prst="rect">
            <a:avLst/>
          </a:prstGeom>
        </p:spPr>
        <p:txBody>
          <a:bodyPr vert="horz" lIns="91577" tIns="45789" rIns="91577" bIns="45789" rtlCol="0"/>
          <a:lstStyle>
            <a:lvl1pPr algn="r">
              <a:defRPr sz="1200"/>
            </a:lvl1pPr>
          </a:lstStyle>
          <a:p>
            <a:fld id="{84F9536A-6256-43AE-BACA-16CE491D4730}" type="datetimeFigureOut">
              <a:rPr lang="en-US" smtClean="0"/>
              <a:t>4/1/2024</a:t>
            </a:fld>
            <a:endParaRPr lang="en-US"/>
          </a:p>
        </p:txBody>
      </p:sp>
      <p:sp>
        <p:nvSpPr>
          <p:cNvPr id="4" name="Footer Placeholder 3">
            <a:extLst>
              <a:ext uri="{FF2B5EF4-FFF2-40B4-BE49-F238E27FC236}">
                <a16:creationId xmlns:a16="http://schemas.microsoft.com/office/drawing/2014/main" id="{9F62EC4E-5695-4CDD-98A8-1789406B4A14}"/>
              </a:ext>
            </a:extLst>
          </p:cNvPr>
          <p:cNvSpPr>
            <a:spLocks noGrp="1"/>
          </p:cNvSpPr>
          <p:nvPr>
            <p:ph type="ftr" sz="quarter" idx="2"/>
          </p:nvPr>
        </p:nvSpPr>
        <p:spPr>
          <a:xfrm>
            <a:off x="2" y="8841738"/>
            <a:ext cx="3043979" cy="467364"/>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AA52A0-7E6A-4656-98F2-F5D9B630CFC6}"/>
              </a:ext>
            </a:extLst>
          </p:cNvPr>
          <p:cNvSpPr>
            <a:spLocks noGrp="1"/>
          </p:cNvSpPr>
          <p:nvPr>
            <p:ph type="sldNum" sz="quarter" idx="3"/>
          </p:nvPr>
        </p:nvSpPr>
        <p:spPr>
          <a:xfrm>
            <a:off x="3977531" y="8841738"/>
            <a:ext cx="3043979" cy="467364"/>
          </a:xfrm>
          <a:prstGeom prst="rect">
            <a:avLst/>
          </a:prstGeom>
        </p:spPr>
        <p:txBody>
          <a:bodyPr vert="horz" lIns="91577" tIns="45789" rIns="91577" bIns="45789" rtlCol="0" anchor="b"/>
          <a:lstStyle>
            <a:lvl1pPr algn="r">
              <a:defRPr sz="1200"/>
            </a:lvl1pPr>
          </a:lstStyle>
          <a:p>
            <a:fld id="{89910820-2DC2-476A-90D7-204D614092ED}" type="slidenum">
              <a:rPr lang="en-US" smtClean="0"/>
              <a:t>‹#›</a:t>
            </a:fld>
            <a:endParaRPr lang="en-US"/>
          </a:p>
        </p:txBody>
      </p:sp>
    </p:spTree>
    <p:extLst>
      <p:ext uri="{BB962C8B-B14F-4D97-AF65-F5344CB8AC3E}">
        <p14:creationId xmlns:p14="http://schemas.microsoft.com/office/powerpoint/2010/main" val="4173058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1"/>
            <a:ext cx="3043343" cy="467071"/>
          </a:xfrm>
          <a:prstGeom prst="rect">
            <a:avLst/>
          </a:prstGeom>
        </p:spPr>
        <p:txBody>
          <a:bodyPr vert="horz" lIns="93317" tIns="46659" rIns="93317" bIns="46659" rtlCol="0"/>
          <a:lstStyle>
            <a:lvl1pPr algn="r">
              <a:defRPr sz="1200"/>
            </a:lvl1pPr>
          </a:lstStyle>
          <a:p>
            <a:fld id="{C43720BB-590C-4A8F-AB70-6BF97572589E}" type="datetimeFigureOut">
              <a:rPr lang="en-US" smtClean="0"/>
              <a:t>4/1/2024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479E69FE-F523-43C8-9366-8E7E64874CD0}" type="slidenum">
              <a:rPr lang="en-US" smtClean="0"/>
              <a:t>‹#›</a:t>
            </a:fld>
            <a:endParaRPr lang="en-US" dirty="0"/>
          </a:p>
        </p:txBody>
      </p:sp>
    </p:spTree>
    <p:extLst>
      <p:ext uri="{BB962C8B-B14F-4D97-AF65-F5344CB8AC3E}">
        <p14:creationId xmlns:p14="http://schemas.microsoft.com/office/powerpoint/2010/main" val="403453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think of Meat Inspection when they hear “USDA”.  We do much more than that! </a:t>
            </a:r>
          </a:p>
        </p:txBody>
      </p:sp>
      <p:sp>
        <p:nvSpPr>
          <p:cNvPr id="4" name="Slide Number Placeholder 3"/>
          <p:cNvSpPr>
            <a:spLocks noGrp="1"/>
          </p:cNvSpPr>
          <p:nvPr>
            <p:ph type="sldNum" sz="quarter" idx="5"/>
          </p:nvPr>
        </p:nvSpPr>
        <p:spPr/>
        <p:txBody>
          <a:bodyPr/>
          <a:lstStyle/>
          <a:p>
            <a:fld id="{479E69FE-F523-43C8-9366-8E7E64874CD0}" type="slidenum">
              <a:rPr lang="en-US" smtClean="0"/>
              <a:t>1</a:t>
            </a:fld>
            <a:endParaRPr lang="en-US" dirty="0"/>
          </a:p>
        </p:txBody>
      </p:sp>
    </p:spTree>
    <p:extLst>
      <p:ext uri="{BB962C8B-B14F-4D97-AF65-F5344CB8AC3E}">
        <p14:creationId xmlns:p14="http://schemas.microsoft.com/office/powerpoint/2010/main" val="264633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1111">
              <a:defRPr sz="2400">
                <a:solidFill>
                  <a:schemeClr val="tx1"/>
                </a:solidFill>
                <a:latin typeface="Comic Sans MS" pitchFamily="66" charset="0"/>
              </a:defRPr>
            </a:lvl1pPr>
            <a:lvl2pPr marL="758255" indent="-291636" defTabSz="891111">
              <a:defRPr sz="2400">
                <a:solidFill>
                  <a:schemeClr val="tx1"/>
                </a:solidFill>
                <a:latin typeface="Comic Sans MS" pitchFamily="66" charset="0"/>
              </a:defRPr>
            </a:lvl2pPr>
            <a:lvl3pPr marL="1166546" indent="-233309" defTabSz="891111">
              <a:defRPr sz="2400">
                <a:solidFill>
                  <a:schemeClr val="tx1"/>
                </a:solidFill>
                <a:latin typeface="Comic Sans MS" pitchFamily="66" charset="0"/>
              </a:defRPr>
            </a:lvl3pPr>
            <a:lvl4pPr marL="1633164" indent="-233309" defTabSz="891111">
              <a:defRPr sz="2400">
                <a:solidFill>
                  <a:schemeClr val="tx1"/>
                </a:solidFill>
                <a:latin typeface="Comic Sans MS" pitchFamily="66" charset="0"/>
              </a:defRPr>
            </a:lvl4pPr>
            <a:lvl5pPr marL="2099782" indent="-233309" defTabSz="891111">
              <a:defRPr sz="2400">
                <a:solidFill>
                  <a:schemeClr val="tx1"/>
                </a:solidFill>
                <a:latin typeface="Comic Sans MS" pitchFamily="66" charset="0"/>
              </a:defRPr>
            </a:lvl5pPr>
            <a:lvl6pPr marL="2566401" indent="-233309" defTabSz="891111" eaLnBrk="0" fontAlgn="base" hangingPunct="0">
              <a:spcBef>
                <a:spcPct val="0"/>
              </a:spcBef>
              <a:spcAft>
                <a:spcPct val="0"/>
              </a:spcAft>
              <a:defRPr sz="2400">
                <a:solidFill>
                  <a:schemeClr val="tx1"/>
                </a:solidFill>
                <a:latin typeface="Comic Sans MS" pitchFamily="66" charset="0"/>
              </a:defRPr>
            </a:lvl6pPr>
            <a:lvl7pPr marL="3033019" indent="-233309" defTabSz="891111" eaLnBrk="0" fontAlgn="base" hangingPunct="0">
              <a:spcBef>
                <a:spcPct val="0"/>
              </a:spcBef>
              <a:spcAft>
                <a:spcPct val="0"/>
              </a:spcAft>
              <a:defRPr sz="2400">
                <a:solidFill>
                  <a:schemeClr val="tx1"/>
                </a:solidFill>
                <a:latin typeface="Comic Sans MS" pitchFamily="66" charset="0"/>
              </a:defRPr>
            </a:lvl7pPr>
            <a:lvl8pPr marL="3499637" indent="-233309" defTabSz="891111" eaLnBrk="0" fontAlgn="base" hangingPunct="0">
              <a:spcBef>
                <a:spcPct val="0"/>
              </a:spcBef>
              <a:spcAft>
                <a:spcPct val="0"/>
              </a:spcAft>
              <a:defRPr sz="2400">
                <a:solidFill>
                  <a:schemeClr val="tx1"/>
                </a:solidFill>
                <a:latin typeface="Comic Sans MS" pitchFamily="66" charset="0"/>
              </a:defRPr>
            </a:lvl8pPr>
            <a:lvl9pPr marL="3966256" indent="-233309" defTabSz="891111" eaLnBrk="0" fontAlgn="base" hangingPunct="0">
              <a:spcBef>
                <a:spcPct val="0"/>
              </a:spcBef>
              <a:spcAft>
                <a:spcPct val="0"/>
              </a:spcAft>
              <a:defRPr sz="2400">
                <a:solidFill>
                  <a:schemeClr val="tx1"/>
                </a:solidFill>
                <a:latin typeface="Comic Sans MS" pitchFamily="66" charset="0"/>
              </a:defRPr>
            </a:lvl9pPr>
          </a:lstStyle>
          <a:p>
            <a:fld id="{A7F6B8FB-AF66-4121-B2F5-97BC93B74554}" type="slidenum">
              <a:rPr lang="en-US" sz="1100">
                <a:latin typeface="Times New Roman" pitchFamily="18" charset="0"/>
              </a:rPr>
              <a:pPr/>
              <a:t>25</a:t>
            </a:fld>
            <a:endParaRPr lang="en-US" sz="1100" dirty="0">
              <a:latin typeface="Times New Roman" pitchFamily="18" charset="0"/>
            </a:endParaRPr>
          </a:p>
        </p:txBody>
      </p:sp>
      <p:sp>
        <p:nvSpPr>
          <p:cNvPr id="166915" name="Rectangle 2"/>
          <p:cNvSpPr>
            <a:spLocks noGrp="1" noRot="1" noChangeAspect="1" noChangeArrowheads="1" noTextEdit="1"/>
          </p:cNvSpPr>
          <p:nvPr>
            <p:ph type="sldImg"/>
          </p:nvPr>
        </p:nvSpPr>
        <p:spPr>
          <a:xfrm>
            <a:off x="420688" y="704850"/>
            <a:ext cx="6183312" cy="3478213"/>
          </a:xfrm>
          <a:ln w="12700" cap="flat">
            <a:solidFill>
              <a:schemeClr val="tx1"/>
            </a:solidFill>
          </a:ln>
        </p:spPr>
      </p:sp>
      <p:sp>
        <p:nvSpPr>
          <p:cNvPr id="166916" name="Rectangle 3"/>
          <p:cNvSpPr>
            <a:spLocks noGrp="1" noChangeArrowheads="1"/>
          </p:cNvSpPr>
          <p:nvPr>
            <p:ph type="body" idx="1"/>
          </p:nvPr>
        </p:nvSpPr>
        <p:spPr>
          <a:xfrm>
            <a:off x="934789" y="4421823"/>
            <a:ext cx="5153525" cy="41890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10" tIns="45492" rIns="92610" bIns="45492"/>
          <a:lstStyle/>
          <a:p>
            <a:endParaRPr lang="en-US" dirty="0"/>
          </a:p>
        </p:txBody>
      </p:sp>
    </p:spTree>
    <p:extLst>
      <p:ext uri="{BB962C8B-B14F-4D97-AF65-F5344CB8AC3E}">
        <p14:creationId xmlns:p14="http://schemas.microsoft.com/office/powerpoint/2010/main" val="175188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info):</a:t>
            </a:r>
          </a:p>
          <a:p>
            <a:endParaRPr lang="en-US" dirty="0"/>
          </a:p>
          <a:p>
            <a:r>
              <a:rPr lang="en-US" dirty="0"/>
              <a:t>Repairs/Rehabilitation:</a:t>
            </a:r>
          </a:p>
          <a:p>
            <a:r>
              <a:rPr lang="en-US" dirty="0"/>
              <a:t>HB-1-3555, </a:t>
            </a:r>
            <a:r>
              <a:rPr lang="en-US" dirty="0" err="1"/>
              <a:t>Chpt</a:t>
            </a:r>
            <a:r>
              <a:rPr lang="en-US" dirty="0"/>
              <a:t> 12 contains specifics on establishing escrow accounts for Repairs conducted by the borrower (&lt;$10,000 usually – para 12.9), and contractor-completed repairs (non-structural up to $35,000 and structural repairs exceeding $35,000 – para 12.28).</a:t>
            </a:r>
          </a:p>
          <a:p>
            <a:r>
              <a:rPr lang="en-US" dirty="0"/>
              <a:t>------------------------------------------------------------------------------------------------------</a:t>
            </a:r>
          </a:p>
          <a:p>
            <a:endParaRPr lang="en-US" dirty="0"/>
          </a:p>
          <a:p>
            <a:r>
              <a:rPr lang="en-US" dirty="0"/>
              <a:t>Refi’s include:  </a:t>
            </a:r>
          </a:p>
          <a:p>
            <a:r>
              <a:rPr lang="en-US" sz="1200" b="0" i="0" u="none" strike="noStrike" kern="1200" baseline="0" dirty="0">
                <a:solidFill>
                  <a:schemeClr val="tx1"/>
                </a:solidFill>
                <a:latin typeface="+mn-lt"/>
                <a:ea typeface="+mn-ea"/>
                <a:cs typeface="+mn-cs"/>
              </a:rPr>
              <a:t>1 - “Take out” construction financing;</a:t>
            </a:r>
          </a:p>
          <a:p>
            <a:r>
              <a:rPr lang="en-US" sz="1200" b="0" i="0" u="none" strike="noStrike" kern="1200" baseline="0" dirty="0">
                <a:solidFill>
                  <a:schemeClr val="tx1"/>
                </a:solidFill>
                <a:latin typeface="+mn-lt"/>
                <a:ea typeface="+mn-ea"/>
                <a:cs typeface="+mn-cs"/>
              </a:rPr>
              <a:t>2 - Building lot when the new loan will also finance construction of a house and</a:t>
            </a:r>
          </a:p>
          <a:p>
            <a:r>
              <a:rPr lang="en-US" sz="1200" b="0" i="0" u="none" strike="noStrike" kern="1200" baseline="0" dirty="0">
                <a:solidFill>
                  <a:schemeClr val="tx1"/>
                </a:solidFill>
                <a:latin typeface="+mn-lt"/>
                <a:ea typeface="+mn-ea"/>
                <a:cs typeface="+mn-cs"/>
              </a:rPr>
              <a:t>3 - Existing Section 502 SFHGLP or direct loan program mortgage debt.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Borrowers are not eligible to receive “cash-out” from the refi transaction (except to reimburse them for eligible purposes).  Also, refi’s cannot be used to refinance mortgage debt that is not guaranteed or insured by USDA (it has to be only Guaranteed or Direct loan debt).  HB-1-3555, </a:t>
            </a:r>
            <a:r>
              <a:rPr lang="en-US" sz="1200" b="0" i="0" u="none" strike="noStrike" kern="1200" baseline="0" dirty="0" err="1">
                <a:solidFill>
                  <a:schemeClr val="tx1"/>
                </a:solidFill>
                <a:latin typeface="+mn-lt"/>
                <a:ea typeface="+mn-ea"/>
                <a:cs typeface="+mn-cs"/>
              </a:rPr>
              <a:t>Chpt</a:t>
            </a:r>
            <a:r>
              <a:rPr lang="en-US" sz="1200" b="0" i="0" u="none" strike="noStrike" kern="1200" baseline="0" dirty="0">
                <a:solidFill>
                  <a:schemeClr val="tx1"/>
                </a:solidFill>
                <a:latin typeface="+mn-lt"/>
                <a:ea typeface="+mn-ea"/>
                <a:cs typeface="+mn-cs"/>
              </a:rPr>
              <a:t> 6 has additional details.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77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definition of modest is a residence in which a low- to moderate-income borrower can afford (there are no longer maximum Loan Limits).</a:t>
            </a:r>
          </a:p>
          <a:p>
            <a:endParaRPr lang="en-US" dirty="0"/>
          </a:p>
          <a:p>
            <a:r>
              <a:rPr lang="en-US" dirty="0"/>
              <a:t>Repayment ratios=29/41 or approval by GUS.</a:t>
            </a:r>
          </a:p>
          <a:p>
            <a:endParaRPr lang="en-US" dirty="0"/>
          </a:p>
          <a:p>
            <a:r>
              <a:rPr lang="en-US" dirty="0"/>
              <a:t>FHA/VA are NOT considered conventional financing. </a:t>
            </a:r>
          </a:p>
        </p:txBody>
      </p:sp>
      <p:sp>
        <p:nvSpPr>
          <p:cNvPr id="4" name="Slide Number Placeholder 3"/>
          <p:cNvSpPr>
            <a:spLocks noGrp="1"/>
          </p:cNvSpPr>
          <p:nvPr>
            <p:ph type="sldNum" sz="quarter" idx="5"/>
          </p:nvPr>
        </p:nvSpPr>
        <p:spPr/>
        <p:txBody>
          <a:bodyPr/>
          <a:lstStyle/>
          <a:p>
            <a:fld id="{479E69FE-F523-43C8-9366-8E7E64874CD0}" type="slidenum">
              <a:rPr lang="en-US" smtClean="0"/>
              <a:t>28</a:t>
            </a:fld>
            <a:endParaRPr lang="en-US" dirty="0"/>
          </a:p>
        </p:txBody>
      </p:sp>
    </p:spTree>
    <p:extLst>
      <p:ext uri="{BB962C8B-B14F-4D97-AF65-F5344CB8AC3E}">
        <p14:creationId xmlns:p14="http://schemas.microsoft.com/office/powerpoint/2010/main" val="409498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Manufactured home pilot:  Colorado, Iowa, Louisiana, Michigan, Mississippi, Montana, Nevada, New Hampshire, New York, North Dakota, Ohio, Oregon, Pennsylvania, South Dakota, Tennessee, Texas, Utah, Vermont, Virginia, Washington, West Virginia, Wisconsin, and Wyoming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368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06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31</a:t>
            </a:fld>
            <a:endParaRPr lang="en-US" dirty="0"/>
          </a:p>
        </p:txBody>
      </p:sp>
    </p:spTree>
    <p:extLst>
      <p:ext uri="{BB962C8B-B14F-4D97-AF65-F5344CB8AC3E}">
        <p14:creationId xmlns:p14="http://schemas.microsoft.com/office/powerpoint/2010/main" val="163247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efficient operation &amp; greater consistency in delivering the program is the expected outcome.   </a:t>
            </a:r>
          </a:p>
          <a:p>
            <a:r>
              <a:rPr lang="en-US" dirty="0"/>
              <a:t>Contact information is at the end of the presentation. </a:t>
            </a:r>
          </a:p>
        </p:txBody>
      </p:sp>
      <p:sp>
        <p:nvSpPr>
          <p:cNvPr id="4" name="Slide Number Placeholder 3"/>
          <p:cNvSpPr>
            <a:spLocks noGrp="1"/>
          </p:cNvSpPr>
          <p:nvPr>
            <p:ph type="sldNum" sz="quarter" idx="5"/>
          </p:nvPr>
        </p:nvSpPr>
        <p:spPr/>
        <p:txBody>
          <a:bodyPr/>
          <a:lstStyle/>
          <a:p>
            <a:fld id="{479E69FE-F523-43C8-9366-8E7E64874CD0}" type="slidenum">
              <a:rPr lang="en-US" smtClean="0"/>
              <a:t>32</a:t>
            </a:fld>
            <a:endParaRPr lang="en-US" dirty="0"/>
          </a:p>
        </p:txBody>
      </p:sp>
    </p:spTree>
    <p:extLst>
      <p:ext uri="{BB962C8B-B14F-4D97-AF65-F5344CB8AC3E}">
        <p14:creationId xmlns:p14="http://schemas.microsoft.com/office/powerpoint/2010/main" val="347595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33</a:t>
            </a:fld>
            <a:endParaRPr lang="en-US" dirty="0"/>
          </a:p>
        </p:txBody>
      </p:sp>
    </p:spTree>
    <p:extLst>
      <p:ext uri="{BB962C8B-B14F-4D97-AF65-F5344CB8AC3E}">
        <p14:creationId xmlns:p14="http://schemas.microsoft.com/office/powerpoint/2010/main" val="961396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Attachment 3-A is a Lender Approval Checklist</a:t>
            </a:r>
          </a:p>
        </p:txBody>
      </p:sp>
      <p:sp>
        <p:nvSpPr>
          <p:cNvPr id="4" name="Slide Number Placeholder 3"/>
          <p:cNvSpPr>
            <a:spLocks noGrp="1"/>
          </p:cNvSpPr>
          <p:nvPr>
            <p:ph type="sldNum" sz="quarter" idx="5"/>
          </p:nvPr>
        </p:nvSpPr>
        <p:spPr/>
        <p:txBody>
          <a:bodyPr/>
          <a:lstStyle/>
          <a:p>
            <a:fld id="{479E69FE-F523-43C8-9366-8E7E64874CD0}" type="slidenum">
              <a:rPr lang="en-US" smtClean="0"/>
              <a:t>34</a:t>
            </a:fld>
            <a:endParaRPr lang="en-US" dirty="0"/>
          </a:p>
        </p:txBody>
      </p:sp>
    </p:spTree>
    <p:extLst>
      <p:ext uri="{BB962C8B-B14F-4D97-AF65-F5344CB8AC3E}">
        <p14:creationId xmlns:p14="http://schemas.microsoft.com/office/powerpoint/2010/main" val="2940129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there is an Income Matrix in </a:t>
            </a:r>
            <a:r>
              <a:rPr lang="en-US" dirty="0" err="1"/>
              <a:t>Chpt</a:t>
            </a:r>
            <a:r>
              <a:rPr lang="en-US" dirty="0"/>
              <a:t> 9, there is also a Credit Matrix in </a:t>
            </a:r>
            <a:r>
              <a:rPr lang="en-US" dirty="0" err="1"/>
              <a:t>Chpt</a:t>
            </a:r>
            <a:r>
              <a:rPr lang="en-US" dirty="0"/>
              <a:t> 10.  It is Attachment 10-A &amp; contains specific guidance that covers many topics related to Applicants’ credit histories. </a:t>
            </a:r>
          </a:p>
          <a:p>
            <a:endParaRPr lang="en-US" dirty="0"/>
          </a:p>
          <a:p>
            <a:r>
              <a:rPr lang="en-US" dirty="0"/>
              <a:t>Use it often – it will help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044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18D57-0CA3-46DC-A4A1-FD3E8A944EC7}" type="slidenum">
              <a:rPr lang="en-US" smtClean="0"/>
              <a:t>7</a:t>
            </a:fld>
            <a:endParaRPr lang="en-US" dirty="0"/>
          </a:p>
        </p:txBody>
      </p:sp>
    </p:spTree>
    <p:extLst>
      <p:ext uri="{BB962C8B-B14F-4D97-AF65-F5344CB8AC3E}">
        <p14:creationId xmlns:p14="http://schemas.microsoft.com/office/powerpoint/2010/main" val="1252947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first place to look for program guidance always is the 7 CFR Part 3555 (which is Appendix 1 to our Handbook 3555); this is the regulations to administer the SFH Guaranteed Rural Program.  The Handbook 1-3555 provides further guidance to the regulations.  Usually, you can get answers to your questions by reviewing the corresponding information in the Handbook along with the Code of Federal Regulations.</a:t>
            </a:r>
          </a:p>
          <a:p>
            <a:endParaRPr lang="en-US" sz="1100" dirty="0"/>
          </a:p>
        </p:txBody>
      </p:sp>
      <p:sp>
        <p:nvSpPr>
          <p:cNvPr id="4" name="Slide Number Placeholder 3"/>
          <p:cNvSpPr>
            <a:spLocks noGrp="1"/>
          </p:cNvSpPr>
          <p:nvPr>
            <p:ph type="sldNum" sz="quarter" idx="10"/>
          </p:nvPr>
        </p:nvSpPr>
        <p:spPr/>
        <p:txBody>
          <a:bodyPr/>
          <a:lstStyle/>
          <a:p>
            <a:fld id="{901B4D92-B6FE-48E7-9FD5-DDC78A827A8B}" type="slidenum">
              <a:rPr lang="en-US" smtClean="0"/>
              <a:t>37</a:t>
            </a:fld>
            <a:endParaRPr lang="en-US" dirty="0"/>
          </a:p>
        </p:txBody>
      </p:sp>
    </p:spTree>
    <p:extLst>
      <p:ext uri="{BB962C8B-B14F-4D97-AF65-F5344CB8AC3E}">
        <p14:creationId xmlns:p14="http://schemas.microsoft.com/office/powerpoint/2010/main" val="2868781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38</a:t>
            </a:fld>
            <a:endParaRPr lang="en-US" dirty="0"/>
          </a:p>
        </p:txBody>
      </p:sp>
    </p:spTree>
    <p:extLst>
      <p:ext uri="{BB962C8B-B14F-4D97-AF65-F5344CB8AC3E}">
        <p14:creationId xmlns:p14="http://schemas.microsoft.com/office/powerpoint/2010/main" val="333173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39</a:t>
            </a:fld>
            <a:endParaRPr lang="en-US" dirty="0"/>
          </a:p>
        </p:txBody>
      </p:sp>
    </p:spTree>
    <p:extLst>
      <p:ext uri="{BB962C8B-B14F-4D97-AF65-F5344CB8AC3E}">
        <p14:creationId xmlns:p14="http://schemas.microsoft.com/office/powerpoint/2010/main" val="373408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40</a:t>
            </a:fld>
            <a:endParaRPr lang="en-US" dirty="0"/>
          </a:p>
        </p:txBody>
      </p:sp>
    </p:spTree>
    <p:extLst>
      <p:ext uri="{BB962C8B-B14F-4D97-AF65-F5344CB8AC3E}">
        <p14:creationId xmlns:p14="http://schemas.microsoft.com/office/powerpoint/2010/main" val="1648407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44</a:t>
            </a:fld>
            <a:endParaRPr lang="en-US" dirty="0"/>
          </a:p>
        </p:txBody>
      </p:sp>
    </p:spTree>
    <p:extLst>
      <p:ext uri="{BB962C8B-B14F-4D97-AF65-F5344CB8AC3E}">
        <p14:creationId xmlns:p14="http://schemas.microsoft.com/office/powerpoint/2010/main" val="3554290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200" dirty="0">
                <a:solidFill>
                  <a:schemeClr val="tx1"/>
                </a:solidFill>
                <a:latin typeface="+mj-lt"/>
                <a:cs typeface="+mj-cs"/>
              </a:rPr>
              <a:t>Temporary authorizations continued. </a:t>
            </a:r>
          </a:p>
          <a:p>
            <a:pPr marL="0" marR="0" lvl="0" indent="0">
              <a:spcBef>
                <a:spcPts val="0"/>
              </a:spcBef>
              <a:spcAft>
                <a:spcPts val="0"/>
              </a:spcAft>
              <a:buFont typeface="Symbol" panose="05050102010706020507" pitchFamily="18" charset="2"/>
              <a:buNone/>
            </a:pPr>
            <a:endParaRPr lang="en-US" sz="1200" dirty="0">
              <a:solidFill>
                <a:schemeClr val="tx1"/>
              </a:solidFill>
              <a:effectLst/>
              <a:latin typeface="+mj-lt"/>
              <a:ea typeface="Times New Roman" panose="02020603050405020304" pitchFamily="18" charset="0"/>
              <a:cs typeface="+mj-cs"/>
            </a:endParaRPr>
          </a:p>
          <a:p>
            <a:pPr marL="0" marR="0" lvl="0" indent="0">
              <a:spcBef>
                <a:spcPts val="0"/>
              </a:spcBef>
              <a:spcAft>
                <a:spcPts val="0"/>
              </a:spcAft>
              <a:buFont typeface="Symbol" panose="05050102010706020507" pitchFamily="18" charset="2"/>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Though prohibited in the Section 504 Grant Program, Disaster Grants can be used for:</a:t>
            </a:r>
            <a:endParaRPr lang="en-US" sz="1200" dirty="0">
              <a:effectLst/>
              <a:latin typeface="Times" panose="02020603050405020304" pitchFamily="18" charset="0"/>
              <a:ea typeface="Times"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Disaster related home repair expenses incurred prior to application so long as the needed repair was caused by the disaster. </a:t>
            </a: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Site preparation.</a:t>
            </a: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he cost of moving a manufactured home </a:t>
            </a:r>
          </a:p>
          <a:p>
            <a:pPr marL="0" marR="0" lvl="0" indent="0">
              <a:spcBef>
                <a:spcPts val="0"/>
              </a:spcBef>
              <a:spcAft>
                <a:spcPts val="0"/>
              </a:spcAft>
              <a:buFont typeface="Courier New" panose="02070309020205020404" pitchFamily="49" charset="0"/>
              <a:buNone/>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Since the disaster may have forced the applicant into temporary living arrangements, the applicant does not have to occupy the property they own until the replacement housing is installed. </a:t>
            </a:r>
            <a:r>
              <a:rPr lang="en-US" sz="1200" dirty="0">
                <a:effectLst/>
                <a:latin typeface="Times" panose="02020603050405020304" pitchFamily="18" charset="0"/>
                <a:ea typeface="Times New Roman" panose="02020603050405020304" pitchFamily="18" charset="0"/>
                <a:cs typeface="Times New Roman" panose="02020603050405020304" pitchFamily="18" charset="0"/>
              </a:rPr>
              <a:t>  These 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emporary authorizations are intended to help coordinate efforts with FEMA’s Individual Assistance Program to provide manufactured homes as replacement housing.  </a:t>
            </a:r>
            <a:r>
              <a:rPr lang="en-US" sz="1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permanent housing solution on the applicant’s site must be anticipated within 12 months of application or a permanent housing plan must be provided if more than 12 months is anticipated.</a:t>
            </a:r>
          </a:p>
          <a:p>
            <a:pPr marL="0" marR="0" lvl="0" indent="0">
              <a:spcBef>
                <a:spcPts val="0"/>
              </a:spcBef>
              <a:spcAft>
                <a:spcPts val="0"/>
              </a:spcAft>
              <a:buFont typeface="Courier New" panose="02070309020205020404" pitchFamily="49" charset="0"/>
              <a:buNone/>
            </a:pPr>
            <a:endParaRPr lang="en-US" sz="1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Finally, the cost of materials can be paid to the contractor upon receipt of a paid invoice, or directly to the supplier, prior to site delivery.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effectLst/>
              <a:latin typeface="Arial" panose="020B0604020202020204" pitchFamily="34" charset="0"/>
              <a:ea typeface="MS Mincho" panose="02020609040205080304" pitchFamily="49"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962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51</a:t>
            </a:fld>
            <a:endParaRPr lang="en-US" dirty="0"/>
          </a:p>
        </p:txBody>
      </p:sp>
    </p:spTree>
    <p:extLst>
      <p:ext uri="{BB962C8B-B14F-4D97-AF65-F5344CB8AC3E}">
        <p14:creationId xmlns:p14="http://schemas.microsoft.com/office/powerpoint/2010/main" val="309782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52</a:t>
            </a:fld>
            <a:endParaRPr lang="en-US" dirty="0"/>
          </a:p>
        </p:txBody>
      </p:sp>
    </p:spTree>
    <p:extLst>
      <p:ext uri="{BB962C8B-B14F-4D97-AF65-F5344CB8AC3E}">
        <p14:creationId xmlns:p14="http://schemas.microsoft.com/office/powerpoint/2010/main" val="4271622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53</a:t>
            </a:fld>
            <a:endParaRPr lang="en-US" dirty="0"/>
          </a:p>
        </p:txBody>
      </p:sp>
    </p:spTree>
    <p:extLst>
      <p:ext uri="{BB962C8B-B14F-4D97-AF65-F5344CB8AC3E}">
        <p14:creationId xmlns:p14="http://schemas.microsoft.com/office/powerpoint/2010/main" val="41190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54</a:t>
            </a:fld>
            <a:endParaRPr lang="en-US" dirty="0"/>
          </a:p>
        </p:txBody>
      </p:sp>
    </p:spTree>
    <p:extLst>
      <p:ext uri="{BB962C8B-B14F-4D97-AF65-F5344CB8AC3E}">
        <p14:creationId xmlns:p14="http://schemas.microsoft.com/office/powerpoint/2010/main" val="340564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Concerning the 2 statutory requirements (Income/Rural Areas), let’s look at Income Limits first.  To find the Income Charts go to this website.  </a:t>
            </a:r>
          </a:p>
          <a:p>
            <a:r>
              <a:rPr lang="en-US" dirty="0"/>
              <a:t>(The GUS system will also provide this information.)</a:t>
            </a:r>
          </a:p>
          <a:p>
            <a:endParaRPr lang="en-US" dirty="0"/>
          </a:p>
          <a:p>
            <a:r>
              <a:rPr lang="en-US" dirty="0"/>
              <a:t>Note the MSA Definition link – counties within MSA’s will not be listed by county name, but by MSA name.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483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55</a:t>
            </a:fld>
            <a:endParaRPr lang="en-US" dirty="0"/>
          </a:p>
        </p:txBody>
      </p:sp>
    </p:spTree>
    <p:extLst>
      <p:ext uri="{BB962C8B-B14F-4D97-AF65-F5344CB8AC3E}">
        <p14:creationId xmlns:p14="http://schemas.microsoft.com/office/powerpoint/2010/main" val="2549736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56</a:t>
            </a:fld>
            <a:endParaRPr lang="en-US" dirty="0"/>
          </a:p>
        </p:txBody>
      </p:sp>
    </p:spTree>
    <p:extLst>
      <p:ext uri="{BB962C8B-B14F-4D97-AF65-F5344CB8AC3E}">
        <p14:creationId xmlns:p14="http://schemas.microsoft.com/office/powerpoint/2010/main" val="1164303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57</a:t>
            </a:fld>
            <a:endParaRPr lang="en-US" dirty="0"/>
          </a:p>
        </p:txBody>
      </p:sp>
    </p:spTree>
    <p:extLst>
      <p:ext uri="{BB962C8B-B14F-4D97-AF65-F5344CB8AC3E}">
        <p14:creationId xmlns:p14="http://schemas.microsoft.com/office/powerpoint/2010/main" val="41238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18D57-0CA3-46DC-A4A1-FD3E8A944EC7}" type="slidenum">
              <a:rPr lang="en-US" smtClean="0"/>
              <a:t>58</a:t>
            </a:fld>
            <a:endParaRPr lang="en-US" dirty="0"/>
          </a:p>
        </p:txBody>
      </p:sp>
    </p:spTree>
    <p:extLst>
      <p:ext uri="{BB962C8B-B14F-4D97-AF65-F5344CB8AC3E}">
        <p14:creationId xmlns:p14="http://schemas.microsoft.com/office/powerpoint/2010/main" val="2433882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923190">
              <a:defRPr/>
            </a:pPr>
            <a:endParaRPr sz="800" dirty="0"/>
          </a:p>
        </p:txBody>
      </p:sp>
    </p:spTree>
    <p:extLst>
      <p:ext uri="{BB962C8B-B14F-4D97-AF65-F5344CB8AC3E}">
        <p14:creationId xmlns:p14="http://schemas.microsoft.com/office/powerpoint/2010/main" val="1978466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CB07AEA-D23E-4C3D-A176-77E385A6223B}"/>
              </a:ext>
            </a:extLst>
          </p:cNvPr>
          <p:cNvSpPr>
            <a:spLocks noGrp="1"/>
          </p:cNvSpPr>
          <p:nvPr>
            <p:ph type="body" idx="1"/>
          </p:nvPr>
        </p:nvSpPr>
        <p:spPr/>
        <p:txBody>
          <a:bodyPr/>
          <a:lstStyle/>
          <a:p>
            <a:r>
              <a:rPr lang="en-US" dirty="0"/>
              <a:t>Thank you for allowing me to take so much of your time today.  I will answer any question via email because I have taken so much time.  I will send a copy of this presentation and feel free to email me any questions you have.  </a:t>
            </a:r>
          </a:p>
        </p:txBody>
      </p:sp>
    </p:spTree>
    <p:extLst>
      <p:ext uri="{BB962C8B-B14F-4D97-AF65-F5344CB8AC3E}">
        <p14:creationId xmlns:p14="http://schemas.microsoft.com/office/powerpoint/2010/main" val="345429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click the State name, this is an example of what you’ll see.  Again, the example is for Missouri.   As we discuss income, keep these maximum limits in mind. </a:t>
            </a:r>
          </a:p>
          <a:p>
            <a:endParaRPr lang="en-US" dirty="0"/>
          </a:p>
          <a:p>
            <a:r>
              <a:rPr lang="en-US" dirty="0"/>
              <a:t>The GRH program uses the MODERATE income limit.  Notice the limits are the same for a Household size of 1-4 &amp; the same for households of 5+ occupants.  (There is a calculation for households in excess of 8 people -add 8% of 4 person limit for each person in excess of 8). </a:t>
            </a:r>
          </a:p>
          <a:p>
            <a:endParaRPr lang="en-US" dirty="0"/>
          </a:p>
          <a:p>
            <a:r>
              <a:rPr lang="en-US" dirty="0"/>
              <a:t>Direct is shown here to emphasize use of the LOW limits for that program &amp; to show the difference between GRH &amp; Direct limits.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Guaranteed Underwriting System will provide results on Income qualifications, as well.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67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Offices determine the Rural Areas in their state.   </a:t>
            </a:r>
          </a:p>
          <a:p>
            <a:r>
              <a:rPr lang="en-US" dirty="0"/>
              <a:t>The GUS system will also access the Property Eligibility website, but this website allows one to access this information without having to be in GUS. </a:t>
            </a:r>
          </a:p>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18</a:t>
            </a:fld>
            <a:endParaRPr lang="en-US" dirty="0"/>
          </a:p>
        </p:txBody>
      </p:sp>
    </p:spTree>
    <p:extLst>
      <p:ext uri="{BB962C8B-B14F-4D97-AF65-F5344CB8AC3E}">
        <p14:creationId xmlns:p14="http://schemas.microsoft.com/office/powerpoint/2010/main" val="152311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GUS system will also access the Property Eligibility website, but this allows one to access this without having to be in GUS. </a:t>
            </a:r>
          </a:p>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19</a:t>
            </a:fld>
            <a:endParaRPr lang="en-US" dirty="0"/>
          </a:p>
        </p:txBody>
      </p:sp>
    </p:spTree>
    <p:extLst>
      <p:ext uri="{BB962C8B-B14F-4D97-AF65-F5344CB8AC3E}">
        <p14:creationId xmlns:p14="http://schemas.microsoft.com/office/powerpoint/2010/main" val="4190149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20</a:t>
            </a:fld>
            <a:endParaRPr lang="en-US" dirty="0"/>
          </a:p>
        </p:txBody>
      </p:sp>
    </p:spTree>
    <p:extLst>
      <p:ext uri="{BB962C8B-B14F-4D97-AF65-F5344CB8AC3E}">
        <p14:creationId xmlns:p14="http://schemas.microsoft.com/office/powerpoint/2010/main" val="204925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C033D9-B7FE-4A84-8CB8-FE657F83A874}" type="slidenum">
              <a:rPr lang="en-US" smtClean="0"/>
              <a:pPr>
                <a:defRPr/>
              </a:pPr>
              <a:t>23</a:t>
            </a:fld>
            <a:endParaRPr lang="en-US" dirty="0"/>
          </a:p>
        </p:txBody>
      </p:sp>
    </p:spTree>
    <p:extLst>
      <p:ext uri="{BB962C8B-B14F-4D97-AF65-F5344CB8AC3E}">
        <p14:creationId xmlns:p14="http://schemas.microsoft.com/office/powerpoint/2010/main" val="97462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C033D9-B7FE-4A84-8CB8-FE657F83A874}" type="slidenum">
              <a:rPr lang="en-US" smtClean="0"/>
              <a:pPr>
                <a:defRPr/>
              </a:pPr>
              <a:t>24</a:t>
            </a:fld>
            <a:endParaRPr lang="en-US" dirty="0"/>
          </a:p>
        </p:txBody>
      </p:sp>
    </p:spTree>
    <p:extLst>
      <p:ext uri="{BB962C8B-B14F-4D97-AF65-F5344CB8AC3E}">
        <p14:creationId xmlns:p14="http://schemas.microsoft.com/office/powerpoint/2010/main" val="210597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5.jpe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5.jpe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006B5F-5709-4F74-8B58-6BECDF437BE9}"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
        <p:nvSpPr>
          <p:cNvPr id="7" name="Title 1"/>
          <p:cNvSpPr>
            <a:spLocks noGrp="1"/>
          </p:cNvSpPr>
          <p:nvPr>
            <p:ph type="title"/>
          </p:nvPr>
        </p:nvSpPr>
        <p:spPr>
          <a:xfrm>
            <a:off x="838200" y="622300"/>
            <a:ext cx="105156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838200" y="1323927"/>
            <a:ext cx="10515600" cy="4853036"/>
          </a:xfrm>
          <a:prstGeom prst="rect">
            <a:avLst/>
          </a:prstGeom>
        </p:spPr>
        <p:txBody>
          <a:bodyPr/>
          <a:lstStyle/>
          <a:p>
            <a:endParaRPr lang="en-US"/>
          </a:p>
        </p:txBody>
      </p:sp>
      <p:sp>
        <p:nvSpPr>
          <p:cNvPr id="9" name="Slide Number Placeholder 3"/>
          <p:cNvSpPr txBox="1">
            <a:spLocks/>
          </p:cNvSpPr>
          <p:nvPr userDrawn="1"/>
        </p:nvSpPr>
        <p:spPr>
          <a:xfrm>
            <a:off x="9448800" y="64865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92E547-31ED-419F-9D6D-4BC9DDE2672C}" type="slidenum">
              <a:rPr lang="en-US" smtClean="0"/>
              <a:pPr/>
              <a:t>‹#›</a:t>
            </a:fld>
            <a:endParaRPr lang="en-US" dirty="0"/>
          </a:p>
        </p:txBody>
      </p:sp>
      <p:pic>
        <p:nvPicPr>
          <p:cNvPr id="10" name="Picture 4" descr="http://2.bp.blogspot.com/-F2f3mAuv3Y4/UE0C1r0M7ZI/AAAAAAAAImE/g1KDe7bU4rE/s1600/windows%2B7%2Bhd%2Bwallpapers%2B%25282%25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905"/>
            <a:ext cx="12192000" cy="69774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3161" y="497845"/>
            <a:ext cx="3655990" cy="219140"/>
          </a:xfrm>
          <a:prstGeom prst="rect">
            <a:avLst/>
          </a:prstGeom>
        </p:spPr>
      </p:pic>
      <p:sp>
        <p:nvSpPr>
          <p:cNvPr id="13" name="Text Placeholder 1"/>
          <p:cNvSpPr txBox="1">
            <a:spLocks/>
          </p:cNvSpPr>
          <p:nvPr userDrawn="1"/>
        </p:nvSpPr>
        <p:spPr>
          <a:xfrm>
            <a:off x="285949" y="5335737"/>
            <a:ext cx="9162851" cy="1515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buNone/>
            </a:pPr>
            <a:endParaRPr lang="en-US" sz="5400" b="1" dirty="0">
              <a:solidFill>
                <a:srgbClr val="002060"/>
              </a:solidFill>
            </a:endParaRPr>
          </a:p>
        </p:txBody>
      </p:sp>
      <p:sp>
        <p:nvSpPr>
          <p:cNvPr id="14" name="Text Placeholder 2"/>
          <p:cNvSpPr txBox="1">
            <a:spLocks/>
          </p:cNvSpPr>
          <p:nvPr userDrawn="1"/>
        </p:nvSpPr>
        <p:spPr>
          <a:xfrm>
            <a:off x="285948" y="6103093"/>
            <a:ext cx="9192482" cy="517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b="1" dirty="0">
              <a:solidFill>
                <a:schemeClr val="bg1">
                  <a:lumMod val="65000"/>
                </a:schemeClr>
              </a:solidFill>
            </a:endParaRPr>
          </a:p>
        </p:txBody>
      </p:sp>
      <p:grpSp>
        <p:nvGrpSpPr>
          <p:cNvPr id="15" name="Group 7"/>
          <p:cNvGrpSpPr/>
          <p:nvPr userDrawn="1"/>
        </p:nvGrpSpPr>
        <p:grpSpPr bwMode="auto">
          <a:xfrm>
            <a:off x="265440" y="17083"/>
            <a:ext cx="2042281" cy="639108"/>
            <a:chOff x="448031" y="5788818"/>
            <a:chExt cx="2183719" cy="635721"/>
          </a:xfrm>
        </p:grpSpPr>
        <p:pic>
          <p:nvPicPr>
            <p:cNvPr id="16"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48031" y="6039743"/>
              <a:ext cx="2183719" cy="384796"/>
            </a:xfrm>
            <a:prstGeom prst="rect">
              <a:avLst/>
            </a:prstGeom>
          </p:spPr>
        </p:pic>
        <p:sp>
          <p:nvSpPr>
            <p:cNvPr id="17" name="Freeform 10"/>
            <p:cNvSpPr/>
            <p:nvPr/>
          </p:nvSpPr>
          <p:spPr bwMode="auto">
            <a:xfrm>
              <a:off x="1730496" y="5788818"/>
              <a:ext cx="210221" cy="21510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9" name="Text Placeholder 3"/>
          <p:cNvSpPr txBox="1">
            <a:spLocks/>
          </p:cNvSpPr>
          <p:nvPr userDrawn="1"/>
        </p:nvSpPr>
        <p:spPr>
          <a:xfrm>
            <a:off x="9734749" y="6146309"/>
            <a:ext cx="1989025" cy="42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i="1" dirty="0">
              <a:solidFill>
                <a:schemeClr val="bg1"/>
              </a:solidFill>
            </a:endParaRPr>
          </a:p>
        </p:txBody>
      </p:sp>
      <p:sp>
        <p:nvSpPr>
          <p:cNvPr id="20" name="Rectangle 95"/>
          <p:cNvSpPr>
            <a:spLocks noChangeArrowheads="1"/>
          </p:cNvSpPr>
          <p:nvPr userDrawn="1"/>
        </p:nvSpPr>
        <p:spPr bwMode="auto">
          <a:xfrm>
            <a:off x="0" y="4997004"/>
            <a:ext cx="12192000" cy="1965293"/>
          </a:xfrm>
          <a:prstGeom prst="rect">
            <a:avLst/>
          </a:prstGeom>
          <a:solidFill>
            <a:schemeClr val="accent5">
              <a:lumMod val="60000"/>
              <a:lumOff val="40000"/>
            </a:schemeClr>
          </a:solidFill>
          <a:ln w="9525">
            <a:noFill/>
            <a:miter lim="800000"/>
            <a:headEnd/>
            <a:tailEnd/>
          </a:ln>
          <a:effectLst/>
        </p:spPr>
        <p:txBody>
          <a:bodyPr wrap="none" anchor="ctr"/>
          <a:lstStyle/>
          <a:p>
            <a:pPr eaLnBrk="0" hangingPunct="0">
              <a:lnSpc>
                <a:spcPct val="80000"/>
              </a:lnSpc>
              <a:defRPr/>
            </a:pPr>
            <a:endParaRPr lang="en-US" dirty="0">
              <a:solidFill>
                <a:srgbClr val="000000"/>
              </a:solidFill>
            </a:endParaRPr>
          </a:p>
        </p:txBody>
      </p:sp>
      <p:pic>
        <p:nvPicPr>
          <p:cNvPr id="21" name="Picture 74" descr="http://www.operationcompassion.org/wp-content/uploads/2011/03/usda-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531404" y="5121141"/>
            <a:ext cx="2470096" cy="1704366"/>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2"/>
          <p:cNvSpPr>
            <a:spLocks noGrp="1"/>
          </p:cNvSpPr>
          <p:nvPr>
            <p:ph type="subTitle" idx="13"/>
          </p:nvPr>
        </p:nvSpPr>
        <p:spPr>
          <a:xfrm>
            <a:off x="317500" y="5169745"/>
            <a:ext cx="9144000" cy="1655762"/>
          </a:xfrm>
        </p:spPr>
        <p:txBody>
          <a:bodyPr>
            <a:normAutofit/>
          </a:bodyPr>
          <a:lstStyle>
            <a:lvl1pPr marL="0" indent="0" algn="l">
              <a:buNone/>
              <a:defRPr sz="4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6618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C74FE-603D-4D44-9A06-E543CB1B1064}"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109377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23553-C208-4AE8-95D3-264CE1E4245D}"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1445283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1F8168-1E7F-4B7C-B3D1-ACE68804FB88}"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
        <p:nvSpPr>
          <p:cNvPr id="7" name="Title 1"/>
          <p:cNvSpPr>
            <a:spLocks noGrp="1"/>
          </p:cNvSpPr>
          <p:nvPr>
            <p:ph type="title"/>
          </p:nvPr>
        </p:nvSpPr>
        <p:spPr>
          <a:xfrm>
            <a:off x="838200" y="622300"/>
            <a:ext cx="105156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838200" y="1323927"/>
            <a:ext cx="10515600" cy="4853036"/>
          </a:xfrm>
          <a:prstGeom prst="rect">
            <a:avLst/>
          </a:prstGeom>
        </p:spPr>
        <p:txBody>
          <a:bodyPr/>
          <a:lstStyle/>
          <a:p>
            <a:endParaRPr lang="en-US"/>
          </a:p>
        </p:txBody>
      </p:sp>
      <p:sp>
        <p:nvSpPr>
          <p:cNvPr id="13" name="Text Placeholder 1"/>
          <p:cNvSpPr txBox="1">
            <a:spLocks/>
          </p:cNvSpPr>
          <p:nvPr userDrawn="1"/>
        </p:nvSpPr>
        <p:spPr>
          <a:xfrm>
            <a:off x="285949" y="5335737"/>
            <a:ext cx="9162851" cy="1515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buNone/>
            </a:pPr>
            <a:endParaRPr lang="en-US" sz="5400" b="1" dirty="0">
              <a:solidFill>
                <a:srgbClr val="002060"/>
              </a:solidFill>
            </a:endParaRPr>
          </a:p>
        </p:txBody>
      </p:sp>
      <p:sp>
        <p:nvSpPr>
          <p:cNvPr id="14" name="Text Placeholder 2"/>
          <p:cNvSpPr txBox="1">
            <a:spLocks/>
          </p:cNvSpPr>
          <p:nvPr userDrawn="1"/>
        </p:nvSpPr>
        <p:spPr>
          <a:xfrm>
            <a:off x="285948" y="6103093"/>
            <a:ext cx="9192482" cy="517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b="1" dirty="0">
              <a:solidFill>
                <a:schemeClr val="bg1">
                  <a:lumMod val="65000"/>
                </a:schemeClr>
              </a:solidFill>
            </a:endParaRPr>
          </a:p>
        </p:txBody>
      </p:sp>
      <p:sp>
        <p:nvSpPr>
          <p:cNvPr id="19" name="Text Placeholder 3"/>
          <p:cNvSpPr txBox="1">
            <a:spLocks/>
          </p:cNvSpPr>
          <p:nvPr userDrawn="1"/>
        </p:nvSpPr>
        <p:spPr>
          <a:xfrm>
            <a:off x="9734749" y="6146309"/>
            <a:ext cx="1989025" cy="42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i="1" dirty="0">
              <a:solidFill>
                <a:schemeClr val="bg1"/>
              </a:solidFill>
            </a:endParaRPr>
          </a:p>
        </p:txBody>
      </p:sp>
      <p:sp>
        <p:nvSpPr>
          <p:cNvPr id="23" name="Subtitle 2"/>
          <p:cNvSpPr>
            <a:spLocks noGrp="1"/>
          </p:cNvSpPr>
          <p:nvPr>
            <p:ph type="subTitle" idx="13"/>
          </p:nvPr>
        </p:nvSpPr>
        <p:spPr>
          <a:xfrm>
            <a:off x="317500" y="5169745"/>
            <a:ext cx="9144000" cy="1655762"/>
          </a:xfrm>
        </p:spPr>
        <p:txBody>
          <a:bodyPr>
            <a:normAutofit/>
          </a:bodyPr>
          <a:lstStyle>
            <a:lvl1pPr marL="0" indent="0" algn="l">
              <a:buNone/>
              <a:defRPr sz="4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845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2AED33F-2409-4B91-B410-D5A05F3AAD2E}"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2E95ED-1C55-4B40-BD0C-5CE586A42CE2}" type="slidenum">
              <a:rPr lang="en-US" smtClean="0"/>
              <a:t>‹#›</a:t>
            </a:fld>
            <a:endParaRPr lang="en-US" dirty="0"/>
          </a:p>
        </p:txBody>
      </p:sp>
      <p:pic>
        <p:nvPicPr>
          <p:cNvPr id="10" name="Picture 4" descr="http://2.bp.blogspot.com/-F2f3mAuv3Y4/UE0C1r0M7ZI/AAAAAAAAImE/g1KDe7bU4rE/s1600/windows%2B7%2Bhd%2Bwallpapers%2B%25282%25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9774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5"/>
          <p:cNvSpPr>
            <a:spLocks noChangeArrowheads="1"/>
          </p:cNvSpPr>
          <p:nvPr userDrawn="1"/>
        </p:nvSpPr>
        <p:spPr bwMode="auto">
          <a:xfrm>
            <a:off x="0" y="4997004"/>
            <a:ext cx="12192000" cy="1965293"/>
          </a:xfrm>
          <a:prstGeom prst="rect">
            <a:avLst/>
          </a:prstGeom>
          <a:solidFill>
            <a:schemeClr val="accent5">
              <a:lumMod val="60000"/>
              <a:lumOff val="40000"/>
            </a:schemeClr>
          </a:solidFill>
          <a:ln w="9525">
            <a:noFill/>
            <a:miter lim="800000"/>
            <a:headEnd/>
            <a:tailEnd/>
          </a:ln>
          <a:effectLst/>
        </p:spPr>
        <p:txBody>
          <a:bodyPr wrap="none" anchor="ctr"/>
          <a:lstStyle/>
          <a:p>
            <a:pPr eaLnBrk="0" hangingPunct="0">
              <a:lnSpc>
                <a:spcPct val="80000"/>
              </a:lnSpc>
              <a:defRPr/>
            </a:pPr>
            <a:endParaRPr lang="en-US" dirty="0">
              <a:solidFill>
                <a:srgbClr val="000000"/>
              </a:solidFill>
            </a:endParaRPr>
          </a:p>
        </p:txBody>
      </p:sp>
      <p:pic>
        <p:nvPicPr>
          <p:cNvPr id="12" name="Picture 74" descr="http://www.operationcompassion.org/wp-content/uploads/2011/03/usda-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31404" y="5121141"/>
            <a:ext cx="2470096" cy="17043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17500" y="221910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317500" y="5169745"/>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74660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54E78-F349-4094-9F39-0B521360DDA5}"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837116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22300"/>
            <a:ext cx="10515600" cy="611140"/>
          </a:xfrm>
        </p:spPr>
        <p:txBody>
          <a:bodyPr/>
          <a:lstStyle>
            <a:lvl1pP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lumMod val="75000"/>
                  </a:schemeClr>
                </a:solidFill>
              </a:defRPr>
            </a:lvl1pPr>
            <a:lvl2pPr marL="685800" indent="-228600">
              <a:buFont typeface="Courier New" panose="02070309020205020404" pitchFamily="49" charset="0"/>
              <a:buChar char="o"/>
              <a:defRPr>
                <a:solidFill>
                  <a:schemeClr val="tx2">
                    <a:lumMod val="60000"/>
                    <a:lumOff val="40000"/>
                  </a:schemeClr>
                </a:solidFill>
              </a:defRPr>
            </a:lvl2pPr>
            <a:lvl3pPr marL="1143000" indent="-228600">
              <a:buFont typeface="Wingdings" panose="05000000000000000000" pitchFamily="2" charset="2"/>
              <a:buChar char="§"/>
              <a:defRPr>
                <a:solidFill>
                  <a:schemeClr val="accent6"/>
                </a:solidFill>
              </a:defRPr>
            </a:lvl3pPr>
            <a:lvl4pPr marL="1600200" indent="-228600">
              <a:buFont typeface="Wingdings" panose="05000000000000000000" pitchFamily="2" charset="2"/>
              <a:buChar char="Ø"/>
              <a:defRPr>
                <a:solidFill>
                  <a:schemeClr val="accent2">
                    <a:lumMod val="75000"/>
                  </a:schemeClr>
                </a:solidFill>
              </a:defRPr>
            </a:lvl4pPr>
            <a:lvl5pPr marL="2057400" indent="-228600">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502EF19-C6D3-4F83-A80A-9F0123101D99}" type="datetime1">
              <a:rPr lang="en-US" smtClean="0"/>
              <a:t>4/1/2024</a:t>
            </a:fld>
            <a:endParaRPr lang="en-US" dirty="0"/>
          </a:p>
        </p:txBody>
      </p:sp>
      <p:sp>
        <p:nvSpPr>
          <p:cNvPr id="6" name="Slide Number Placeholder 5"/>
          <p:cNvSpPr>
            <a:spLocks noGrp="1"/>
          </p:cNvSpPr>
          <p:nvPr>
            <p:ph type="sldNum" sz="quarter" idx="12"/>
          </p:nvPr>
        </p:nvSpPr>
        <p:spPr/>
        <p:txBody>
          <a:bodyPr/>
          <a:lstStyle/>
          <a:p>
            <a:fld id="{7B92E547-31ED-419F-9D6D-4BC9DDE2672C}" type="slidenum">
              <a:rPr lang="en-US" smtClean="0"/>
              <a:t>‹#›</a:t>
            </a:fld>
            <a:endParaRPr lang="en-US" dirty="0"/>
          </a:p>
        </p:txBody>
      </p:sp>
      <p:cxnSp>
        <p:nvCxnSpPr>
          <p:cNvPr id="7" name="Straight Connector 6"/>
          <p:cNvCxnSpPr/>
          <p:nvPr userDrawn="1"/>
        </p:nvCxnSpPr>
        <p:spPr>
          <a:xfrm>
            <a:off x="838200" y="1169940"/>
            <a:ext cx="113538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6847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60C6F7-A96C-4A2B-BFE1-B56B1685542F}"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3826350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0F7198-2702-44EA-8A6E-6951887E9ABC}"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55829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31F177-4CFA-4E0F-8539-484D031A76F2}" type="datetime1">
              <a:rPr lang="en-US" smtClean="0"/>
              <a:t>4/1/2024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596922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E5F82E-F0AF-4DB7-8F31-C648E06922B8}" type="datetime1">
              <a:rPr lang="en-US" smtClean="0"/>
              <a:t>4/1/2024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43125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
        <p:nvSpPr>
          <p:cNvPr id="7" name="Title 1"/>
          <p:cNvSpPr>
            <a:spLocks noGrp="1"/>
          </p:cNvSpPr>
          <p:nvPr>
            <p:ph type="title"/>
          </p:nvPr>
        </p:nvSpPr>
        <p:spPr>
          <a:xfrm>
            <a:off x="838200" y="622300"/>
            <a:ext cx="10515600" cy="611140"/>
          </a:xfrm>
        </p:spPr>
        <p:txBody>
          <a:bodyPr/>
          <a:lstStyle>
            <a:lvl1pPr>
              <a:defRPr b="1">
                <a:solidFill>
                  <a:schemeClr val="accent5">
                    <a:lumMod val="75000"/>
                  </a:schemeClr>
                </a:solidFill>
              </a:defRPr>
            </a:lvl1pPr>
          </a:lstStyle>
          <a:p>
            <a:r>
              <a:rPr lang="en-US" dirty="0"/>
              <a:t>Click to edit Master title style</a:t>
            </a:r>
          </a:p>
        </p:txBody>
      </p:sp>
      <p:sp>
        <p:nvSpPr>
          <p:cNvPr id="8" name="Content Placeholder 2"/>
          <p:cNvSpPr>
            <a:spLocks noGrp="1"/>
          </p:cNvSpPr>
          <p:nvPr>
            <p:ph idx="1"/>
          </p:nvPr>
        </p:nvSpPr>
        <p:spPr>
          <a:xfrm>
            <a:off x="838200" y="1323927"/>
            <a:ext cx="10515600" cy="4853036"/>
          </a:xfrm>
        </p:spPr>
        <p:txBody>
          <a:bodyPr/>
          <a:lstStyle>
            <a:lvl1pPr>
              <a:defRPr>
                <a:solidFill>
                  <a:schemeClr val="tx2">
                    <a:lumMod val="75000"/>
                  </a:schemeClr>
                </a:solidFill>
              </a:defRPr>
            </a:lvl1pPr>
            <a:lvl2pPr marL="685800" indent="-228600">
              <a:buFont typeface="Courier New" panose="02070309020205020404" pitchFamily="49" charset="0"/>
              <a:buChar char="o"/>
              <a:defRPr>
                <a:solidFill>
                  <a:schemeClr val="tx2">
                    <a:lumMod val="60000"/>
                    <a:lumOff val="40000"/>
                  </a:schemeClr>
                </a:solidFill>
              </a:defRPr>
            </a:lvl2pPr>
            <a:lvl3pPr marL="1143000" indent="-228600">
              <a:buFont typeface="Wingdings" panose="05000000000000000000" pitchFamily="2" charset="2"/>
              <a:buChar char="§"/>
              <a:defRPr>
                <a:solidFill>
                  <a:schemeClr val="accent6"/>
                </a:solidFill>
              </a:defRPr>
            </a:lvl3pPr>
            <a:lvl4pPr marL="1600200" indent="-228600">
              <a:buFont typeface="Wingdings" panose="05000000000000000000" pitchFamily="2" charset="2"/>
              <a:buChar char="Ø"/>
              <a:defRPr>
                <a:solidFill>
                  <a:schemeClr val="accent2">
                    <a:lumMod val="75000"/>
                  </a:schemeClr>
                </a:solidFill>
              </a:defRPr>
            </a:lvl4pPr>
            <a:lvl5pPr marL="2057400" indent="-228600">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2"/>
          <p:cNvSpPr txBox="1">
            <a:spLocks noChangeArrowheads="1"/>
          </p:cNvSpPr>
          <p:nvPr userDrawn="1"/>
        </p:nvSpPr>
        <p:spPr>
          <a:xfrm>
            <a:off x="3851275" y="6356350"/>
            <a:ext cx="4489450" cy="457200"/>
          </a:xfrm>
          <a:prstGeom prst="rect">
            <a:avLst/>
          </a:prstGeom>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AU" dirty="0">
                <a:solidFill>
                  <a:srgbClr val="000000"/>
                </a:solidFill>
              </a:rPr>
              <a:t>Copyright © 2015 Accenture All Rights Reserved.</a:t>
            </a:r>
          </a:p>
        </p:txBody>
      </p:sp>
    </p:spTree>
    <p:extLst>
      <p:ext uri="{BB962C8B-B14F-4D97-AF65-F5344CB8AC3E}">
        <p14:creationId xmlns:p14="http://schemas.microsoft.com/office/powerpoint/2010/main" val="1980746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7B744-036B-4E95-BBC7-EA35949AFE9F}" type="datetime1">
              <a:rPr lang="en-US" smtClean="0"/>
              <a:t>4/1/2024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57862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01E593-3EC2-4B35-A70B-A0BB1592630F}"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4021717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3068D3-4861-46D8-AABF-56DA1F4332D2}"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2581432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7DA86-5DF9-4A04-B86A-A19D0D3661DE}"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766345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65E8B-6B53-43F5-9B3D-07B07FD80F87}"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AE7DED-589D-41D1-A78C-D481C3137AF2}" type="slidenum">
              <a:rPr lang="en-US" smtClean="0"/>
              <a:t>‹#›</a:t>
            </a:fld>
            <a:endParaRPr lang="en-US" dirty="0"/>
          </a:p>
        </p:txBody>
      </p:sp>
    </p:spTree>
    <p:extLst>
      <p:ext uri="{BB962C8B-B14F-4D97-AF65-F5344CB8AC3E}">
        <p14:creationId xmlns:p14="http://schemas.microsoft.com/office/powerpoint/2010/main" val="847858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Date Placeholder 3"/>
          <p:cNvSpPr>
            <a:spLocks noGrp="1"/>
          </p:cNvSpPr>
          <p:nvPr>
            <p:ph type="dt" sz="half" idx="10"/>
          </p:nvPr>
        </p:nvSpPr>
        <p:spPr>
          <a:xfrm>
            <a:off x="838200" y="6356350"/>
            <a:ext cx="2743200" cy="365125"/>
          </a:xfrm>
        </p:spPr>
        <p:txBody>
          <a:bodyPr/>
          <a:lstStyle/>
          <a:p>
            <a:fld id="{4F5263DA-D838-48B4-824C-34BCE0804286}" type="datetime1">
              <a:rPr lang="en-US" smtClean="0"/>
              <a:t>4/1/2024</a:t>
            </a:fld>
            <a:endParaRPr lang="en-US" dirty="0"/>
          </a:p>
        </p:txBody>
      </p:sp>
      <p:sp>
        <p:nvSpPr>
          <p:cNvPr id="26" name="Footer Placeholder 4"/>
          <p:cNvSpPr>
            <a:spLocks noGrp="1"/>
          </p:cNvSpPr>
          <p:nvPr>
            <p:ph type="ftr" sz="quarter" idx="11"/>
          </p:nvPr>
        </p:nvSpPr>
        <p:spPr>
          <a:xfrm>
            <a:off x="4038600" y="6356350"/>
            <a:ext cx="4114800" cy="365125"/>
          </a:xfrm>
        </p:spPr>
        <p:txBody>
          <a:bodyPr/>
          <a:lstStyle/>
          <a:p>
            <a:endParaRPr lang="en-US" dirty="0"/>
          </a:p>
        </p:txBody>
      </p:sp>
      <p:sp>
        <p:nvSpPr>
          <p:cNvPr id="27" name="Slide Number Placeholder 5"/>
          <p:cNvSpPr>
            <a:spLocks noGrp="1"/>
          </p:cNvSpPr>
          <p:nvPr>
            <p:ph type="sldNum" sz="quarter" idx="12"/>
          </p:nvPr>
        </p:nvSpPr>
        <p:spPr>
          <a:xfrm>
            <a:off x="9448800" y="6486525"/>
            <a:ext cx="2743200" cy="365125"/>
          </a:xfrm>
        </p:spPr>
        <p:txBody>
          <a:bodyPr/>
          <a:lstStyle/>
          <a:p>
            <a:fld id="{7B92E547-31ED-419F-9D6D-4BC9DDE2672C}" type="slidenum">
              <a:rPr lang="en-US" smtClean="0"/>
              <a:t>‹#›</a:t>
            </a:fld>
            <a:endParaRPr lang="en-US" dirty="0"/>
          </a:p>
        </p:txBody>
      </p:sp>
      <p:sp>
        <p:nvSpPr>
          <p:cNvPr id="28" name="Rectangle 27"/>
          <p:cNvSpPr/>
          <p:nvPr userDrawn="1"/>
        </p:nvSpPr>
        <p:spPr>
          <a:xfrm>
            <a:off x="0" y="0"/>
            <a:ext cx="12192000" cy="1447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8"/>
          <p:cNvSpPr>
            <a:spLocks noGrp="1"/>
          </p:cNvSpPr>
          <p:nvPr>
            <p:ph type="body" sz="quarter" idx="13" hasCustomPrompt="1"/>
          </p:nvPr>
        </p:nvSpPr>
        <p:spPr>
          <a:xfrm>
            <a:off x="460374" y="2067990"/>
            <a:ext cx="5140326" cy="1682453"/>
          </a:xfrm>
        </p:spPr>
        <p:txBody>
          <a:bodyPr anchor="t">
            <a:noAutofit/>
          </a:bodyPr>
          <a:lstStyle>
            <a:lvl1pPr marL="0" indent="0">
              <a:lnSpc>
                <a:spcPts val="3900"/>
              </a:lnSpc>
              <a:spcBef>
                <a:spcPts val="0"/>
              </a:spcBef>
              <a:spcAft>
                <a:spcPts val="0"/>
              </a:spcAft>
              <a:buNone/>
              <a:defRPr sz="4800" b="1" baseline="0">
                <a:solidFill>
                  <a:schemeClr val="accent5"/>
                </a:solidFill>
              </a:defRPr>
            </a:lvl1pPr>
            <a:lvl2pPr marL="0" indent="0">
              <a:lnSpc>
                <a:spcPct val="100000"/>
              </a:lnSpc>
              <a:spcAft>
                <a:spcPts val="0"/>
              </a:spcAft>
              <a:buNone/>
              <a:defRPr sz="1900">
                <a:solidFill>
                  <a:schemeClr val="bg1"/>
                </a:solidFill>
              </a:defRPr>
            </a:lvl2pPr>
            <a:lvl3pPr marL="468000" indent="0">
              <a:buNone/>
              <a:defRPr/>
            </a:lvl3pPr>
          </a:lstStyle>
          <a:p>
            <a:pPr lvl="0"/>
            <a:r>
              <a:rPr lang="en-US" dirty="0"/>
              <a:t>Master Title Slide Headline</a:t>
            </a:r>
          </a:p>
        </p:txBody>
      </p:sp>
      <p:sp>
        <p:nvSpPr>
          <p:cNvPr id="30" name="Text Placeholder 2"/>
          <p:cNvSpPr>
            <a:spLocks noGrp="1"/>
          </p:cNvSpPr>
          <p:nvPr>
            <p:ph type="body" sz="quarter" idx="14"/>
          </p:nvPr>
        </p:nvSpPr>
        <p:spPr>
          <a:xfrm>
            <a:off x="460374" y="4020808"/>
            <a:ext cx="5178426" cy="902850"/>
          </a:xfrm>
        </p:spPr>
        <p:txBody>
          <a:bodyPr>
            <a:normAutofit/>
          </a:bodyPr>
          <a:lstStyle>
            <a:lvl1pPr marL="0" indent="0">
              <a:buNone/>
              <a:defRPr sz="2800" b="1">
                <a:solidFill>
                  <a:srgbClr val="66AA44"/>
                </a:solidFill>
              </a:defRPr>
            </a:lvl1pPr>
          </a:lstStyle>
          <a:p>
            <a:pPr lvl="0"/>
            <a:r>
              <a:rPr lang="en-US" dirty="0"/>
              <a:t>Click to edit Master text styles</a:t>
            </a:r>
          </a:p>
        </p:txBody>
      </p:sp>
      <p:pic>
        <p:nvPicPr>
          <p:cNvPr id="31" name="Picture 74" descr="http://www.operationcompassion.org/wp-content/uploads/2011/03/usda-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15100" y="1969770"/>
            <a:ext cx="5124649" cy="35360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2"/>
          <p:cNvSpPr>
            <a:spLocks noGrp="1"/>
          </p:cNvSpPr>
          <p:nvPr>
            <p:ph type="body" sz="quarter" idx="15"/>
          </p:nvPr>
        </p:nvSpPr>
        <p:spPr>
          <a:xfrm>
            <a:off x="460374" y="5096168"/>
            <a:ext cx="5178426" cy="428332"/>
          </a:xfrm>
        </p:spPr>
        <p:txBody>
          <a:bodyPr>
            <a:normAutofit/>
          </a:bodyPr>
          <a:lstStyle>
            <a:lvl1pPr marL="0" indent="0">
              <a:buNone/>
              <a:defRPr sz="2000" b="0" i="1">
                <a:solidFill>
                  <a:srgbClr val="66AA44"/>
                </a:solidFill>
              </a:defRPr>
            </a:lvl1pPr>
          </a:lstStyle>
          <a:p>
            <a:pPr lvl="0"/>
            <a:r>
              <a:rPr lang="en-US" dirty="0"/>
              <a:t>Click to edit Master text styles</a:t>
            </a:r>
          </a:p>
        </p:txBody>
      </p:sp>
      <p:pic>
        <p:nvPicPr>
          <p:cNvPr id="35" name="Picture 180" descr="cow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50400" y="5943600"/>
            <a:ext cx="1371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82" descr="crop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07200" y="5943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83" descr="crandberries"/>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 y="5951550"/>
            <a:ext cx="13208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5" descr="sunflowers"/>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64000" y="5943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2" descr="peach"/>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20800" y="595155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3" descr="lab"/>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922000" y="5943600"/>
            <a:ext cx="127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94" descr="bull"/>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435600" y="5943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95" descr="organges"/>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692400" y="5943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6" descr="lab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178800" y="595155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14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22300"/>
            <a:ext cx="10515600" cy="611140"/>
          </a:xfrm>
        </p:spPr>
        <p:txBody>
          <a:bodyPr/>
          <a:lstStyle>
            <a:lvl1pP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lumMod val="75000"/>
                  </a:schemeClr>
                </a:solidFill>
              </a:defRPr>
            </a:lvl1pPr>
            <a:lvl2pPr marL="685800" indent="-228600">
              <a:buFont typeface="Courier New" panose="02070309020205020404" pitchFamily="49" charset="0"/>
              <a:buChar char="o"/>
              <a:defRPr>
                <a:solidFill>
                  <a:schemeClr val="tx2">
                    <a:lumMod val="60000"/>
                    <a:lumOff val="40000"/>
                  </a:schemeClr>
                </a:solidFill>
              </a:defRPr>
            </a:lvl2pPr>
            <a:lvl3pPr marL="1143000" indent="-228600">
              <a:buFont typeface="Wingdings" panose="05000000000000000000" pitchFamily="2" charset="2"/>
              <a:buChar char="§"/>
              <a:defRPr>
                <a:solidFill>
                  <a:schemeClr val="accent6"/>
                </a:solidFill>
              </a:defRPr>
            </a:lvl3pPr>
            <a:lvl4pPr marL="1600200" indent="-228600">
              <a:buFont typeface="Wingdings" panose="05000000000000000000" pitchFamily="2" charset="2"/>
              <a:buChar char="Ø"/>
              <a:defRPr>
                <a:solidFill>
                  <a:schemeClr val="accent2">
                    <a:lumMod val="75000"/>
                  </a:schemeClr>
                </a:solidFill>
              </a:defRPr>
            </a:lvl4pPr>
            <a:lvl5pPr marL="2057400" indent="-228600">
              <a:buFont typeface="Wingdings" panose="05000000000000000000"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577E4F-C764-4856-8B9B-80A654C83A8D}"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114186" y="6369602"/>
            <a:ext cx="2743200" cy="365125"/>
          </a:xfrm>
        </p:spPr>
        <p:txBody>
          <a:bodyPr/>
          <a:lstStyle/>
          <a:p>
            <a:fld id="{7B92E547-31ED-419F-9D6D-4BC9DDE2672C}" type="slidenum">
              <a:rPr lang="en-US" smtClean="0"/>
              <a:t>‹#›</a:t>
            </a:fld>
            <a:endParaRPr lang="en-US" dirty="0"/>
          </a:p>
        </p:txBody>
      </p:sp>
      <p:cxnSp>
        <p:nvCxnSpPr>
          <p:cNvPr id="7" name="Straight Connector 6"/>
          <p:cNvCxnSpPr/>
          <p:nvPr userDrawn="1"/>
        </p:nvCxnSpPr>
        <p:spPr>
          <a:xfrm>
            <a:off x="838200" y="1169940"/>
            <a:ext cx="113538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07219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BC729-FF6E-492F-8662-F2B7EC44D838}"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2689174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D7E5FB-437E-4EB1-BE04-6C8DCFBD2F81}"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3934223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BD2953-3BF9-4895-A1F3-7EEF80CF07B1}" type="datetime1">
              <a:rPr lang="en-US" smtClean="0"/>
              <a:t>4/1/2024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309513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24A73-80ED-4DD9-A734-9E65713EF790}"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309579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85A95E-0835-4660-9A2E-1E3A9D9C9728}" type="datetime1">
              <a:rPr lang="en-US" smtClean="0"/>
              <a:t>4/1/2024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3949765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379A6-AF00-4670-B2DB-38695D6C06D1}" type="datetime1">
              <a:rPr lang="en-US" smtClean="0"/>
              <a:t>4/1/2024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1425478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709600-965A-4C43-B7C3-C3304A09F3E4}"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1758446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0B3814-55E7-4F9F-8FF9-04ED73DBF81F}"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4289655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B11A3-FF5A-462F-A42D-2C7E63CCE084}"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4066350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19E4E4-778D-40D3-8996-2F50E6ABB016}" type="datetime1">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D0C24E-41C4-43A5-8449-E7A87BD18AD6}" type="slidenum">
              <a:rPr lang="en-US" smtClean="0"/>
              <a:t>‹#›</a:t>
            </a:fld>
            <a:endParaRPr lang="en-US" dirty="0"/>
          </a:p>
        </p:txBody>
      </p:sp>
    </p:spTree>
    <p:extLst>
      <p:ext uri="{BB962C8B-B14F-4D97-AF65-F5344CB8AC3E}">
        <p14:creationId xmlns:p14="http://schemas.microsoft.com/office/powerpoint/2010/main" val="3270496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10543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1509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82324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344"/>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4978400" cy="6858000"/>
          </a:xfrm>
          <a:prstGeom prst="rect">
            <a:avLst/>
          </a:prstGeom>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067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039E91-E97B-41E4-8F8D-89D6EA2BFA3D}"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2586812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581933472"/>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22057416"/>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989929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58239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19457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1750258"/>
          </a:xfrm>
          <a:prstGeom prst="rect">
            <a:avLst/>
          </a:prstGeom>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Tree>
    <p:extLst>
      <p:ext uri="{BB962C8B-B14F-4D97-AF65-F5344CB8AC3E}">
        <p14:creationId xmlns:p14="http://schemas.microsoft.com/office/powerpoint/2010/main" val="985230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0437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8504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318648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62011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EAB8CC-813C-44A9-A08C-A0D8B4CD6662}" type="datetime1">
              <a:rPr lang="en-US" smtClean="0"/>
              <a:t>4/1/2024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3656036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2820218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7692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endParaRPr lang="en-US" dirty="0"/>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561BED56-02CA-48D0-B4E6-B597021BFD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7" name="Picture 6" descr="A close up of a logo&#10;&#10;Description automatically generated">
            <a:extLst>
              <a:ext uri="{FF2B5EF4-FFF2-40B4-BE49-F238E27FC236}">
                <a16:creationId xmlns:a16="http://schemas.microsoft.com/office/drawing/2014/main" id="{75E29130-36E7-4BEB-B520-8A2DF255F6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70399"/>
            <a:ext cx="12192000" cy="2387600"/>
          </a:xfrm>
          <a:prstGeom prst="rect">
            <a:avLst/>
          </a:prstGeom>
        </p:spPr>
      </p:pic>
    </p:spTree>
    <p:extLst>
      <p:ext uri="{BB962C8B-B14F-4D97-AF65-F5344CB8AC3E}">
        <p14:creationId xmlns:p14="http://schemas.microsoft.com/office/powerpoint/2010/main" val="2178250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25586718"/>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1422059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344"/>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978400" cy="6858000"/>
          </a:xfrm>
          <a:prstGeom prst="rect">
            <a:avLst/>
          </a:prstGeom>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4064636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E4D257CE-80DB-C040-B3A5-26E0D98F5E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027774107"/>
      </p:ext>
    </p:extLst>
  </p:cSld>
  <p:clrMapOvr>
    <a:masterClrMapping/>
  </p:clrMapOvr>
  <p:hf hdr="0" ftr="0" dt="0"/>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7665832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6657F70D-2148-41FA-9966-2CFD5BAB4D69}" type="slidenum">
              <a:rPr lang="en-US" smtClean="0"/>
              <a:t>‹#›</a:t>
            </a:fld>
            <a:endParaRPr lang="en-US" dirty="0"/>
          </a:p>
        </p:txBody>
      </p:sp>
    </p:spTree>
    <p:extLst>
      <p:ext uri="{BB962C8B-B14F-4D97-AF65-F5344CB8AC3E}">
        <p14:creationId xmlns:p14="http://schemas.microsoft.com/office/powerpoint/2010/main" val="560911461"/>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6657F70D-2148-41FA-9966-2CFD5BAB4D69}" type="slidenum">
              <a:rPr lang="en-US" smtClean="0"/>
              <a:t>‹#›</a:t>
            </a:fld>
            <a:endParaRPr lang="en-US" dirty="0"/>
          </a:p>
        </p:txBody>
      </p:sp>
    </p:spTree>
    <p:extLst>
      <p:ext uri="{BB962C8B-B14F-4D97-AF65-F5344CB8AC3E}">
        <p14:creationId xmlns:p14="http://schemas.microsoft.com/office/powerpoint/2010/main" val="401087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DAAB9E6B-E578-4D2D-882D-BE4E4DDB7093}" type="datetime1">
              <a:rPr lang="en-US" smtClean="0"/>
              <a:t>4/1/2024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1832351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6657F70D-2148-41FA-9966-2CFD5BAB4D69}" type="slidenum">
              <a:rPr lang="en-US" smtClean="0"/>
              <a:t>‹#›</a:t>
            </a:fld>
            <a:endParaRPr lang="en-US" dirty="0"/>
          </a:p>
        </p:txBody>
      </p:sp>
    </p:spTree>
    <p:extLst>
      <p:ext uri="{BB962C8B-B14F-4D97-AF65-F5344CB8AC3E}">
        <p14:creationId xmlns:p14="http://schemas.microsoft.com/office/powerpoint/2010/main" val="608654430"/>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1750258"/>
          </a:xfrm>
          <a:prstGeom prst="rect">
            <a:avLst/>
          </a:prstGeom>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129033607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6657F70D-2148-41FA-9966-2CFD5BAB4D69}"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0964872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6657F70D-2148-41FA-9966-2CFD5BAB4D69}"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67916189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6657F70D-2148-41FA-9966-2CFD5BAB4D69}" type="slidenum">
              <a:rPr lang="en-US" smtClean="0"/>
              <a:t>‹#›</a:t>
            </a:fld>
            <a:endParaRPr lang="en-US" dirty="0"/>
          </a:p>
        </p:txBody>
      </p:sp>
    </p:spTree>
    <p:extLst>
      <p:ext uri="{BB962C8B-B14F-4D97-AF65-F5344CB8AC3E}">
        <p14:creationId xmlns:p14="http://schemas.microsoft.com/office/powerpoint/2010/main" val="2826313356"/>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r>
              <a:rPr lang="en-US"/>
              <a:t>Click icon to add picture</a:t>
            </a:r>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6657F70D-2148-41FA-9966-2CFD5BAB4D69}" type="slidenum">
              <a:rPr lang="en-US" smtClean="0"/>
              <a:t>‹#›</a:t>
            </a:fld>
            <a:endParaRPr lang="en-US" dirty="0"/>
          </a:p>
        </p:txBody>
      </p:sp>
    </p:spTree>
    <p:extLst>
      <p:ext uri="{BB962C8B-B14F-4D97-AF65-F5344CB8AC3E}">
        <p14:creationId xmlns:p14="http://schemas.microsoft.com/office/powerpoint/2010/main" val="328094625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r>
              <a:rPr lang="en-US"/>
              <a:t>Click icon to add picture</a:t>
            </a:r>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44894762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2288402"/>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029813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33486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5715C-BEA5-4A4F-8184-94C593B2B6FA}" type="datetime1">
              <a:rPr lang="en-US" smtClean="0"/>
              <a:t>4/1/2024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302934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3429000"/>
          </a:xfrm>
        </p:spPr>
        <p:txBody>
          <a:bodyPr/>
          <a:lstStyle/>
          <a:p>
            <a:pPr lvl="0"/>
            <a:endParaRPr lang="en-US" noProof="0" dirty="0"/>
          </a:p>
        </p:txBody>
      </p:sp>
    </p:spTree>
    <p:extLst>
      <p:ext uri="{BB962C8B-B14F-4D97-AF65-F5344CB8AC3E}">
        <p14:creationId xmlns:p14="http://schemas.microsoft.com/office/powerpoint/2010/main" val="103975784"/>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548459"/>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7399933"/>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3429000"/>
          </a:xfrm>
        </p:spPr>
        <p:txBody>
          <a:bodyPr/>
          <a:lstStyle/>
          <a:p>
            <a:pPr lvl="0"/>
            <a:endParaRPr lang="en-US" noProof="0"/>
          </a:p>
        </p:txBody>
      </p:sp>
    </p:spTree>
    <p:extLst>
      <p:ext uri="{BB962C8B-B14F-4D97-AF65-F5344CB8AC3E}">
        <p14:creationId xmlns:p14="http://schemas.microsoft.com/office/powerpoint/2010/main" val="50421293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443454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895DADA-0AC2-498E-8CBF-BAEB5A70D269}"/>
              </a:ext>
            </a:extLst>
          </p:cNvPr>
          <p:cNvSpPr txBox="1">
            <a:spLocks/>
          </p:cNvSpPr>
          <p:nvPr userDrawn="1"/>
        </p:nvSpPr>
        <p:spPr>
          <a:xfrm>
            <a:off x="285752" y="5335588"/>
            <a:ext cx="9163049" cy="1516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50"/>
              </a:lnSpc>
              <a:buFont typeface="Arial" panose="020B0604020202020204" pitchFamily="34" charset="0"/>
              <a:buNone/>
              <a:defRPr/>
            </a:pPr>
            <a:endParaRPr lang="en-US" sz="4050" b="1" dirty="0">
              <a:solidFill>
                <a:srgbClr val="002060"/>
              </a:solidFill>
            </a:endParaRPr>
          </a:p>
        </p:txBody>
      </p:sp>
      <p:sp>
        <p:nvSpPr>
          <p:cNvPr id="6" name="Text Placeholder 2">
            <a:extLst>
              <a:ext uri="{FF2B5EF4-FFF2-40B4-BE49-F238E27FC236}">
                <a16:creationId xmlns:a16="http://schemas.microsoft.com/office/drawing/2014/main" id="{DF87E3CE-218B-48E5-AFEA-C801ECE4F13C}"/>
              </a:ext>
            </a:extLst>
          </p:cNvPr>
          <p:cNvSpPr txBox="1">
            <a:spLocks/>
          </p:cNvSpPr>
          <p:nvPr userDrawn="1"/>
        </p:nvSpPr>
        <p:spPr>
          <a:xfrm>
            <a:off x="285751" y="6102351"/>
            <a:ext cx="9192683" cy="519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sz="2400" b="1" dirty="0">
              <a:solidFill>
                <a:schemeClr val="bg1">
                  <a:lumMod val="65000"/>
                </a:schemeClr>
              </a:solidFill>
            </a:endParaRPr>
          </a:p>
        </p:txBody>
      </p:sp>
      <p:sp>
        <p:nvSpPr>
          <p:cNvPr id="9" name="Text Placeholder 3">
            <a:extLst>
              <a:ext uri="{FF2B5EF4-FFF2-40B4-BE49-F238E27FC236}">
                <a16:creationId xmlns:a16="http://schemas.microsoft.com/office/drawing/2014/main" id="{3C713D41-EFC4-4CB7-A565-2A6606D71647}"/>
              </a:ext>
            </a:extLst>
          </p:cNvPr>
          <p:cNvSpPr txBox="1">
            <a:spLocks/>
          </p:cNvSpPr>
          <p:nvPr userDrawn="1"/>
        </p:nvSpPr>
        <p:spPr>
          <a:xfrm>
            <a:off x="9734551" y="6146801"/>
            <a:ext cx="1989667" cy="428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sz="2100" i="1" dirty="0">
              <a:solidFill>
                <a:schemeClr val="bg1"/>
              </a:solidFill>
            </a:endParaRPr>
          </a:p>
        </p:txBody>
      </p:sp>
      <p:sp>
        <p:nvSpPr>
          <p:cNvPr id="7" name="Title 1"/>
          <p:cNvSpPr>
            <a:spLocks noGrp="1"/>
          </p:cNvSpPr>
          <p:nvPr>
            <p:ph type="title"/>
          </p:nvPr>
        </p:nvSpPr>
        <p:spPr>
          <a:xfrm>
            <a:off x="838200" y="622300"/>
            <a:ext cx="105156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838200" y="1323927"/>
            <a:ext cx="10515600" cy="4853036"/>
          </a:xfrm>
          <a:prstGeom prst="rect">
            <a:avLst/>
          </a:prstGeom>
        </p:spPr>
        <p:txBody>
          <a:bodyPr/>
          <a:lstStyle/>
          <a:p>
            <a:endParaRPr lang="en-US"/>
          </a:p>
        </p:txBody>
      </p:sp>
      <p:sp>
        <p:nvSpPr>
          <p:cNvPr id="23" name="Subtitle 2"/>
          <p:cNvSpPr>
            <a:spLocks noGrp="1"/>
          </p:cNvSpPr>
          <p:nvPr>
            <p:ph type="subTitle" idx="13"/>
          </p:nvPr>
        </p:nvSpPr>
        <p:spPr>
          <a:xfrm>
            <a:off x="317500" y="5169745"/>
            <a:ext cx="9144000" cy="1655762"/>
          </a:xfrm>
        </p:spPr>
        <p:txBody>
          <a:bodyPr>
            <a:normAutofit/>
          </a:bodyPr>
          <a:lstStyle>
            <a:lvl1pPr marL="0" indent="0" algn="l">
              <a:buNone/>
              <a:defRPr sz="33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Date Placeholder 3">
            <a:extLst>
              <a:ext uri="{FF2B5EF4-FFF2-40B4-BE49-F238E27FC236}">
                <a16:creationId xmlns:a16="http://schemas.microsoft.com/office/drawing/2014/main" id="{3F6BB0E5-6CE7-40FF-B0FC-FA1E7859DAC7}"/>
              </a:ext>
            </a:extLst>
          </p:cNvPr>
          <p:cNvSpPr>
            <a:spLocks noGrp="1"/>
          </p:cNvSpPr>
          <p:nvPr>
            <p:ph type="dt" sz="half" idx="14"/>
          </p:nvPr>
        </p:nvSpPr>
        <p:spPr>
          <a:xfrm>
            <a:off x="0" y="0"/>
            <a:ext cx="0" cy="0"/>
          </a:xfrm>
        </p:spPr>
        <p:txBody>
          <a:bodyPr/>
          <a:lstStyle>
            <a:lvl1pPr>
              <a:defRPr/>
            </a:lvl1pPr>
          </a:lstStyle>
          <a:p>
            <a:pPr>
              <a:defRPr/>
            </a:pPr>
            <a:fld id="{2412C25A-6AB6-449B-92A5-C15427FADEF9}" type="datetime1">
              <a:rPr lang="en-US"/>
              <a:pPr>
                <a:defRPr/>
              </a:pPr>
              <a:t>4/1/2024</a:t>
            </a:fld>
            <a:endParaRPr lang="en-US" dirty="0"/>
          </a:p>
        </p:txBody>
      </p:sp>
      <p:sp>
        <p:nvSpPr>
          <p:cNvPr id="11" name="Footer Placeholder 4">
            <a:extLst>
              <a:ext uri="{FF2B5EF4-FFF2-40B4-BE49-F238E27FC236}">
                <a16:creationId xmlns:a16="http://schemas.microsoft.com/office/drawing/2014/main" id="{8762D891-5B7D-4CF8-919A-33149F7197B9}"/>
              </a:ext>
            </a:extLst>
          </p:cNvPr>
          <p:cNvSpPr>
            <a:spLocks noGrp="1"/>
          </p:cNvSpPr>
          <p:nvPr>
            <p:ph type="ftr" sz="quarter" idx="15"/>
          </p:nvPr>
        </p:nvSpPr>
        <p:spPr>
          <a:xfrm>
            <a:off x="0" y="0"/>
            <a:ext cx="0" cy="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DEE9DD20-67CD-4F28-BFC4-8A715601DE08}"/>
              </a:ext>
            </a:extLst>
          </p:cNvPr>
          <p:cNvSpPr>
            <a:spLocks noGrp="1"/>
          </p:cNvSpPr>
          <p:nvPr>
            <p:ph type="sldNum" sz="quarter" idx="16"/>
          </p:nvPr>
        </p:nvSpPr>
        <p:spPr>
          <a:xfrm>
            <a:off x="0" y="0"/>
            <a:ext cx="0" cy="0"/>
          </a:xfrm>
        </p:spPr>
        <p:txBody>
          <a:bodyPr/>
          <a:lstStyle>
            <a:lvl1pPr>
              <a:defRPr/>
            </a:lvl1pPr>
          </a:lstStyle>
          <a:p>
            <a:pPr>
              <a:defRPr/>
            </a:pPr>
            <a:fld id="{5E2DE395-427E-4C5D-950F-F2E1119E69E7}" type="slidenum">
              <a:rPr lang="en-US"/>
              <a:pPr>
                <a:defRPr/>
              </a:pPr>
              <a:t>‹#›</a:t>
            </a:fld>
            <a:endParaRPr lang="en-US" dirty="0"/>
          </a:p>
        </p:txBody>
      </p:sp>
    </p:spTree>
    <p:extLst>
      <p:ext uri="{BB962C8B-B14F-4D97-AF65-F5344CB8AC3E}">
        <p14:creationId xmlns:p14="http://schemas.microsoft.com/office/powerpoint/2010/main" val="3408069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 Design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28600"/>
            <a:ext cx="10515600" cy="1325563"/>
          </a:xfrm>
          <a:prstGeom prst="rect">
            <a:avLst/>
          </a:prstGeom>
        </p:spPr>
        <p:txBody>
          <a:bodyPr/>
          <a:lstStyle>
            <a:lvl1pPr>
              <a:defRPr>
                <a:latin typeface="Calibri" charset="0"/>
                <a:ea typeface="Calibri" charset="0"/>
                <a:cs typeface="Calibri" charset="0"/>
              </a:defRPr>
            </a:lvl1pPr>
          </a:lstStyle>
          <a:p>
            <a:r>
              <a:rPr lang="en-US" dirty="0"/>
              <a:t>Calibri 32pt White (slide design option 1)</a:t>
            </a:r>
          </a:p>
        </p:txBody>
      </p:sp>
      <p:sp>
        <p:nvSpPr>
          <p:cNvPr id="3" name="Text Placeholder 2"/>
          <p:cNvSpPr>
            <a:spLocks noGrp="1"/>
          </p:cNvSpPr>
          <p:nvPr>
            <p:ph type="body" idx="1" hasCustomPrompt="1"/>
          </p:nvPr>
        </p:nvSpPr>
        <p:spPr>
          <a:xfrm>
            <a:off x="839788" y="1554163"/>
            <a:ext cx="6876856" cy="823912"/>
          </a:xfrm>
          <a:prstGeom prst="rect">
            <a:avLst/>
          </a:prstGeom>
        </p:spPr>
        <p:txBody>
          <a:bodyPr anchor="b"/>
          <a:lstStyle>
            <a:lvl1pPr marL="0" indent="0">
              <a:buNone/>
              <a:defRPr sz="2200" b="0">
                <a:solidFill>
                  <a:srgbClr val="003142"/>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Calibri 22pt USDA RD Blue (text color R-0 G-49 B-66</a:t>
            </a:r>
          </a:p>
        </p:txBody>
      </p:sp>
      <p:sp>
        <p:nvSpPr>
          <p:cNvPr id="4" name="Content Placeholder 3"/>
          <p:cNvSpPr>
            <a:spLocks noGrp="1"/>
          </p:cNvSpPr>
          <p:nvPr>
            <p:ph sz="half" idx="2" hasCustomPrompt="1"/>
          </p:nvPr>
        </p:nvSpPr>
        <p:spPr>
          <a:xfrm>
            <a:off x="839788" y="2378075"/>
            <a:ext cx="8215002" cy="3684588"/>
          </a:xfrm>
          <a:prstGeom prst="rect">
            <a:avLst/>
          </a:prstGeom>
        </p:spPr>
        <p:txBody>
          <a:bodyPr/>
          <a:lstStyle>
            <a:lvl1pPr>
              <a:lnSpc>
                <a:spcPct val="150000"/>
              </a:lnSpc>
              <a:buClr>
                <a:srgbClr val="456F61"/>
              </a:buClr>
              <a:defRPr sz="2000" baseline="0">
                <a:solidFill>
                  <a:srgbClr val="6C6C6C"/>
                </a:solidFill>
                <a:latin typeface="Calibri" charset="0"/>
                <a:ea typeface="Calibri" charset="0"/>
                <a:cs typeface="Calibri" charset="0"/>
              </a:defRPr>
            </a:lvl1pPr>
            <a:lvl2pPr>
              <a:lnSpc>
                <a:spcPct val="150000"/>
              </a:lnSpc>
              <a:buClr>
                <a:srgbClr val="456F61"/>
              </a:buClr>
              <a:defRPr sz="1800" baseline="0">
                <a:solidFill>
                  <a:srgbClr val="6C6C6C"/>
                </a:solidFill>
                <a:latin typeface="Calibri" charset="0"/>
                <a:ea typeface="Calibri" charset="0"/>
                <a:cs typeface="Calibri" charset="0"/>
              </a:defRPr>
            </a:lvl2pPr>
            <a:lvl3pPr>
              <a:lnSpc>
                <a:spcPct val="150000"/>
              </a:lnSpc>
              <a:buClr>
                <a:srgbClr val="456F61"/>
              </a:buClr>
              <a:defRPr sz="1700" baseline="0">
                <a:solidFill>
                  <a:srgbClr val="6C6C6C"/>
                </a:solidFill>
                <a:latin typeface="Calibri" charset="0"/>
                <a:ea typeface="Calibri" charset="0"/>
                <a:cs typeface="Calibri" charset="0"/>
              </a:defRPr>
            </a:lvl3pPr>
          </a:lstStyle>
          <a:p>
            <a:pPr lvl="0"/>
            <a:r>
              <a:rPr lang="en-US" dirty="0"/>
              <a:t>1st level Bullet text Calibri 20pt text</a:t>
            </a:r>
          </a:p>
          <a:p>
            <a:pPr lvl="1"/>
            <a:r>
              <a:rPr lang="en-US" dirty="0"/>
              <a:t>2nd level Bullet text Calibri 18pt text</a:t>
            </a:r>
          </a:p>
          <a:p>
            <a:pPr lvl="2"/>
            <a:r>
              <a:rPr lang="en-US" dirty="0"/>
              <a:t>3rd level Bullet text Calibri 17pt text</a:t>
            </a:r>
          </a:p>
        </p:txBody>
      </p:sp>
    </p:spTree>
    <p:extLst>
      <p:ext uri="{BB962C8B-B14F-4D97-AF65-F5344CB8AC3E}">
        <p14:creationId xmlns:p14="http://schemas.microsoft.com/office/powerpoint/2010/main" val="1411171656"/>
      </p:ext>
    </p:extLst>
  </p:cSld>
  <p:clrMapOvr>
    <a:masterClrMapping/>
  </p:clrMapOvr>
  <p:extLst>
    <p:ext uri="{DCECCB84-F9BA-43D5-87BE-67443E8EF086}">
      <p15:sldGuideLst xmlns:p15="http://schemas.microsoft.com/office/powerpoint/2012/main">
        <p15:guide id="1" pos="240">
          <p15:clr>
            <a:srgbClr val="FBAE40"/>
          </p15:clr>
        </p15:guide>
        <p15:guide id="2" orient="horz" pos="144">
          <p15:clr>
            <a:srgbClr val="FBAE40"/>
          </p15:clr>
        </p15:guide>
        <p15:guide id="3" orient="horz" pos="1296">
          <p15:clr>
            <a:srgbClr val="FBAE40"/>
          </p15:clr>
        </p15:guide>
        <p15:guide id="4" pos="52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9DAD2BE2-45A2-4F04-B94A-E9F176983F45}" type="slidenum">
              <a:rPr lang="en-US"/>
              <a:pPr>
                <a:defRPr/>
              </a:pPr>
              <a:t>‹#›</a:t>
            </a:fld>
            <a:endParaRPr lang="en-US" dirty="0"/>
          </a:p>
        </p:txBody>
      </p:sp>
    </p:spTree>
    <p:extLst>
      <p:ext uri="{BB962C8B-B14F-4D97-AF65-F5344CB8AC3E}">
        <p14:creationId xmlns:p14="http://schemas.microsoft.com/office/powerpoint/2010/main" val="395074142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tle Page ">
    <p:bg>
      <p:bgPr>
        <a:solidFill>
          <a:srgbClr val="0031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8568" y="5040239"/>
            <a:ext cx="10515600" cy="623416"/>
          </a:xfrm>
          <a:prstGeom prst="rect">
            <a:avLst/>
          </a:prstGeom>
        </p:spPr>
        <p:txBody>
          <a:bodyPr/>
          <a:lstStyle>
            <a:lvl1pPr algn="r">
              <a:defRPr b="1">
                <a:solidFill>
                  <a:schemeClr val="bg1"/>
                </a:solidFill>
                <a:latin typeface="Calibri" charset="0"/>
                <a:ea typeface="Calibri" charset="0"/>
                <a:cs typeface="Calibri" charset="0"/>
              </a:defRPr>
            </a:lvl1pPr>
          </a:lstStyle>
          <a:p>
            <a:r>
              <a:rPr lang="en-US" dirty="0"/>
              <a:t>Header Calibri 44pt White</a:t>
            </a:r>
          </a:p>
        </p:txBody>
      </p:sp>
      <p:sp>
        <p:nvSpPr>
          <p:cNvPr id="3" name="Text Placeholder 2"/>
          <p:cNvSpPr>
            <a:spLocks noGrp="1"/>
          </p:cNvSpPr>
          <p:nvPr>
            <p:ph type="body" idx="1" hasCustomPrompt="1"/>
          </p:nvPr>
        </p:nvSpPr>
        <p:spPr>
          <a:xfrm>
            <a:off x="6476381" y="3697852"/>
            <a:ext cx="5157787" cy="823912"/>
          </a:xfrm>
          <a:prstGeom prst="rect">
            <a:avLst/>
          </a:prstGeom>
        </p:spPr>
        <p:txBody>
          <a:bodyPr anchor="b"/>
          <a:lstStyle>
            <a:lvl1pPr marL="0" indent="0" algn="r">
              <a:buNone/>
              <a:defRPr sz="2000" b="0" baseline="0">
                <a:solidFill>
                  <a:schemeClr val="bg1"/>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Presented by Christine Mechtly</a:t>
            </a:r>
          </a:p>
        </p:txBody>
      </p:sp>
      <p:sp>
        <p:nvSpPr>
          <p:cNvPr id="5" name="Text Placeholder 4"/>
          <p:cNvSpPr>
            <a:spLocks noGrp="1"/>
          </p:cNvSpPr>
          <p:nvPr>
            <p:ph type="body" sz="quarter" idx="3" hasCustomPrompt="1"/>
          </p:nvPr>
        </p:nvSpPr>
        <p:spPr>
          <a:xfrm>
            <a:off x="1118569" y="5876693"/>
            <a:ext cx="10515600" cy="555117"/>
          </a:xfrm>
          <a:prstGeom prst="rect">
            <a:avLst/>
          </a:prstGeom>
        </p:spPr>
        <p:txBody>
          <a:bodyPr anchor="b"/>
          <a:lstStyle>
            <a:lvl1pPr marL="0" indent="0" algn="r">
              <a:buNone/>
              <a:defRPr sz="3500" b="0" i="1">
                <a:solidFill>
                  <a:schemeClr val="bg1"/>
                </a:solidFill>
                <a:latin typeface="Calibri" charset="0"/>
                <a:ea typeface="Calibri" charset="0"/>
                <a:cs typeface="Calibri"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Secondary Header Calibri 35pt italic white</a:t>
            </a:r>
          </a:p>
        </p:txBody>
      </p:sp>
    </p:spTree>
    <p:extLst>
      <p:ext uri="{BB962C8B-B14F-4D97-AF65-F5344CB8AC3E}">
        <p14:creationId xmlns:p14="http://schemas.microsoft.com/office/powerpoint/2010/main" val="270144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1E3EBD-3FA6-47C0-B449-E1E8BC4678D4}"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12993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0FA3DC-3D76-4369-9C45-873C8A3441E3}" type="datetime1">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97339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1.png"/><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38.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986A9-AE13-4DB2-8945-EB720A02B3EC}" type="datetime1">
              <a:rPr lang="en-US" smtClean="0"/>
              <a:t>4/1/2024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7F70D-2148-41FA-9966-2CFD5BAB4D69}" type="slidenum">
              <a:rPr lang="en-US" smtClean="0"/>
              <a:t>‹#›</a:t>
            </a:fld>
            <a:endParaRPr lang="en-US" dirty="0"/>
          </a:p>
        </p:txBody>
      </p:sp>
      <p:sp>
        <p:nvSpPr>
          <p:cNvPr id="18" name="Title Placeholder 1"/>
          <p:cNvSpPr>
            <a:spLocks noGrp="1"/>
          </p:cNvSpPr>
          <p:nvPr>
            <p:ph type="title"/>
          </p:nvPr>
        </p:nvSpPr>
        <p:spPr>
          <a:xfrm>
            <a:off x="838200" y="365125"/>
            <a:ext cx="10515600" cy="779415"/>
          </a:xfrm>
          <a:prstGeom prst="rect">
            <a:avLst/>
          </a:prstGeom>
        </p:spPr>
        <p:txBody>
          <a:bodyPr vert="horz" lIns="91440" tIns="45720" rIns="91440" bIns="45720" rtlCol="0" anchor="ctr">
            <a:normAutofit/>
          </a:bodyPr>
          <a:lstStyle/>
          <a:p>
            <a:r>
              <a:rPr lang="en-US" dirty="0"/>
              <a:t>Click to edit Master title style</a:t>
            </a:r>
          </a:p>
        </p:txBody>
      </p:sp>
      <p:sp>
        <p:nvSpPr>
          <p:cNvPr id="19" name="Text Placeholder 2"/>
          <p:cNvSpPr>
            <a:spLocks noGrp="1"/>
          </p:cNvSpPr>
          <p:nvPr>
            <p:ph type="body" idx="1"/>
          </p:nvPr>
        </p:nvSpPr>
        <p:spPr>
          <a:xfrm>
            <a:off x="838200" y="1323927"/>
            <a:ext cx="10515600" cy="48530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4" descr="http://www.tmonline.se/company/wp-content/uploads/sites/3/2012/12/Accenture-transparent-300x148.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33094"/>
          <a:stretch/>
        </p:blipFill>
        <p:spPr bwMode="auto">
          <a:xfrm>
            <a:off x="181516" y="136906"/>
            <a:ext cx="993287" cy="32785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p:nvPr userDrawn="1"/>
        </p:nvCxnSpPr>
        <p:spPr>
          <a:xfrm>
            <a:off x="838200" y="1169940"/>
            <a:ext cx="113538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39217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7C2F0-4BA5-4074-8931-56FB1BDA2DC0}" type="datetime1">
              <a:rPr lang="en-US" smtClean="0"/>
              <a:t>4/1/2024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E7DED-589D-41D1-A78C-D481C3137AF2}" type="slidenum">
              <a:rPr lang="en-US" smtClean="0"/>
              <a:t>‹#›</a:t>
            </a:fld>
            <a:endParaRPr lang="en-US" dirty="0"/>
          </a:p>
        </p:txBody>
      </p:sp>
    </p:spTree>
    <p:extLst>
      <p:ext uri="{BB962C8B-B14F-4D97-AF65-F5344CB8AC3E}">
        <p14:creationId xmlns:p14="http://schemas.microsoft.com/office/powerpoint/2010/main" val="2264251584"/>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98"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B9896-D826-4AFE-99BE-9C564D9E6734}" type="datetime1">
              <a:rPr lang="en-US" smtClean="0"/>
              <a:t>4/1/2024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0C24E-41C4-43A5-8449-E7A87BD18AD6}" type="slidenum">
              <a:rPr lang="en-US" smtClean="0"/>
              <a:t>‹#›</a:t>
            </a:fld>
            <a:endParaRPr lang="en-US" dirty="0"/>
          </a:p>
        </p:txBody>
      </p:sp>
      <p:pic>
        <p:nvPicPr>
          <p:cNvPr id="7" name="Picture 74" descr="http://www.operationcompassion.org/wp-content/uploads/2011/03/usda-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659015" y="185738"/>
            <a:ext cx="1389569" cy="95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21082"/>
      </p:ext>
    </p:extLst>
  </p:cSld>
  <p:clrMap bg1="lt1" tx1="dk1" bg2="lt2" tx2="dk2" accent1="accent1" accent2="accent2" accent3="accent3" accent4="accent4" accent5="accent5" accent6="accent6" hlink="hlink" folHlink="folHlink"/>
  <p:sldLayoutIdLst>
    <p:sldLayoutId id="2147483686" r:id="rId1"/>
    <p:sldLayoutId id="214748369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67563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7F70D-2148-41FA-9966-2CFD5BAB4D69}"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4" descr="http://www.tmonline.se/company/wp-content/uploads/sites/3/2012/12/Accenture-transparent-300x148.png">
            <a:extLst>
              <a:ext uri="{FF2B5EF4-FFF2-40B4-BE49-F238E27FC236}">
                <a16:creationId xmlns:a16="http://schemas.microsoft.com/office/drawing/2014/main" id="{B85B50A5-024A-4BF0-B97D-711C72384ABB}"/>
              </a:ext>
            </a:extLst>
          </p:cNvPr>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b="33094"/>
          <a:stretch/>
        </p:blipFill>
        <p:spPr bwMode="auto">
          <a:xfrm>
            <a:off x="181516" y="136906"/>
            <a:ext cx="993287" cy="32785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A991515-2466-4E46-B8B0-D1709BA92972}"/>
              </a:ext>
            </a:extLst>
          </p:cNvPr>
          <p:cNvCxnSpPr/>
          <p:nvPr userDrawn="1"/>
        </p:nvCxnSpPr>
        <p:spPr>
          <a:xfrm>
            <a:off x="838200" y="1169940"/>
            <a:ext cx="113538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142050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27" r:id="rId17"/>
    <p:sldLayoutId id="2147483786" r:id="rId18"/>
    <p:sldLayoutId id="2147483787" r:id="rId19"/>
    <p:sldLayoutId id="2147483789" r:id="rId20"/>
    <p:sldLayoutId id="2147483791" r:id="rId21"/>
    <p:sldLayoutId id="2147483792" r:id="rId22"/>
    <p:sldLayoutId id="2147483793" r:id="rId23"/>
    <p:sldLayoutId id="2147483795" r:id="rId24"/>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6"/>
          <p:cNvSpPr/>
          <p:nvPr userDrawn="1"/>
        </p:nvSpPr>
        <p:spPr>
          <a:xfrm rot="10800000">
            <a:off x="-32844" y="0"/>
            <a:ext cx="12239898" cy="1532820"/>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ine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a:off x="-32844" y="708283"/>
            <a:ext cx="12224844" cy="953998"/>
          </a:xfrm>
          <a:prstGeom prst="rect">
            <a:avLst/>
          </a:prstGeom>
        </p:spPr>
      </p:pic>
    </p:spTree>
    <p:extLst>
      <p:ext uri="{BB962C8B-B14F-4D97-AF65-F5344CB8AC3E}">
        <p14:creationId xmlns:p14="http://schemas.microsoft.com/office/powerpoint/2010/main" val="2519621230"/>
      </p:ext>
    </p:extLst>
  </p:cSld>
  <p:clrMap bg1="lt1" tx1="dk1" bg2="lt2" tx2="dk2" accent1="accent1" accent2="accent2" accent3="accent3" accent4="accent4" accent5="accent5" accent6="accent6" hlink="hlink" folHlink="folHlink"/>
  <p:sldLayoutIdLst>
    <p:sldLayoutId id="2147483763" r:id="rId1"/>
    <p:sldLayoutId id="2147483765" r:id="rId2"/>
    <p:sldLayoutId id="2147483766" r:id="rId3"/>
  </p:sldLayoutIdLst>
  <p:hf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hyperlink" Target="https://eligibility.sc.egov.usda.gov/eligibility/welcomeAction.do" TargetMode="External"/><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hyperlink" Target="https://eligibility.sc.egov.usda.gov/eligibility/welcomeAction.do?pageAction=sfpd" TargetMode="External"/><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62.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hyperlink" Target="https://eligibility.sc.egov.usda.gov/eligibility/welcomeAction.do" TargetMode="External"/><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63.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hyperlink" Target="https://eligibility.sc.egov.usda.gov/eligibility/welcomeAction.do" TargetMode="External"/><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6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USDA_Rural_Development" TargetMode="External"/><Relationship Id="rId2" Type="http://schemas.openxmlformats.org/officeDocument/2006/relationships/hyperlink" Target="https://en.wikipedia.org/wiki/Farm_Service_Agency" TargetMode="Externa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59.xml"/><Relationship Id="rId5" Type="http://schemas.openxmlformats.org/officeDocument/2006/relationships/image" Target="../media/image72.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1.xml"/><Relationship Id="rId5" Type="http://schemas.openxmlformats.org/officeDocument/2006/relationships/image" Target="../media/image73.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4.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jpeg"/><Relationship Id="rId1" Type="http://schemas.openxmlformats.org/officeDocument/2006/relationships/slideLayout" Target="../slideLayouts/slideLayout74.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hyperlink" Target="https://www.rd.usda.gov/publications/regulations-guidelines/handbooks"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1.xml"/><Relationship Id="rId6" Type="http://schemas.openxmlformats.org/officeDocument/2006/relationships/image" Target="../media/image49.png"/><Relationship Id="rId5" Type="http://schemas.openxmlformats.org/officeDocument/2006/relationships/hyperlink" Target="mailto:sfhgld.program@usda.gov" TargetMode="Externa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9.xml"/><Relationship Id="rId5" Type="http://schemas.openxmlformats.org/officeDocument/2006/relationships/image" Target="../media/image87.jpeg"/><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hyperlink" Target="http://www.justchoicelending.com/usda-502-packaging" TargetMode="Externa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59.xml"/><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hyperlink" Target="mailto:Stefanie.Granderson@usda.gov" TargetMode="Externa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95.svg"/></Relationships>
</file>

<file path=ppt/slides/_rels/slide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59.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59.xml"/><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9.xml"/><Relationship Id="rId4" Type="http://schemas.openxmlformats.org/officeDocument/2006/relationships/image" Target="../media/image101.jpe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61.xml"/><Relationship Id="rId5" Type="http://schemas.openxmlformats.org/officeDocument/2006/relationships/image" Target="../media/image102.png"/><Relationship Id="rId4" Type="http://schemas.openxmlformats.org/officeDocument/2006/relationships/hyperlink" Target="https://public.govdelivery.com/accounts/USDARD/subscriber/topics?qsp=USDARD_2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61.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4.jpeg"/><Relationship Id="rId7"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image" Target="../media/image106.jpeg"/><Relationship Id="rId5" Type="http://schemas.openxmlformats.org/officeDocument/2006/relationships/image" Target="../media/image105.jpg"/><Relationship Id="rId4" Type="http://schemas.openxmlformats.org/officeDocument/2006/relationships/image" Target="../media/image85.jpeg"/><Relationship Id="rId9" Type="http://schemas.openxmlformats.org/officeDocument/2006/relationships/image" Target="../media/image109.jpeg"/></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wmf"/><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8D30-9AB4-7F1B-93FC-E0B43A1BC333}"/>
              </a:ext>
            </a:extLst>
          </p:cNvPr>
          <p:cNvSpPr>
            <a:spLocks noGrp="1"/>
          </p:cNvSpPr>
          <p:nvPr>
            <p:ph type="ctrTitle"/>
          </p:nvPr>
        </p:nvSpPr>
        <p:spPr>
          <a:xfrm>
            <a:off x="158980" y="1205570"/>
            <a:ext cx="4645119" cy="812954"/>
          </a:xfrm>
        </p:spPr>
        <p:txBody>
          <a:bodyPr>
            <a:normAutofit/>
          </a:bodyPr>
          <a:lstStyle/>
          <a:p>
            <a:pPr algn="ctr"/>
            <a:r>
              <a:rPr lang="en-US" sz="2400" b="1" dirty="0">
                <a:solidFill>
                  <a:schemeClr val="bg1"/>
                </a:solidFill>
              </a:rPr>
              <a:t>USDA RURAL DEVELOPMENT </a:t>
            </a:r>
            <a:br>
              <a:rPr lang="en-US" sz="2700" b="1" dirty="0">
                <a:solidFill>
                  <a:schemeClr val="bg1"/>
                </a:solidFill>
              </a:rPr>
            </a:br>
            <a:r>
              <a:rPr lang="en-US" sz="2200" b="1" dirty="0">
                <a:solidFill>
                  <a:schemeClr val="bg1"/>
                </a:solidFill>
              </a:rPr>
              <a:t>Single Family Housing 2024</a:t>
            </a:r>
            <a:endParaRPr lang="en-US" sz="2200" dirty="0"/>
          </a:p>
        </p:txBody>
      </p:sp>
      <p:sp>
        <p:nvSpPr>
          <p:cNvPr id="3" name="Subtitle 2">
            <a:extLst>
              <a:ext uri="{FF2B5EF4-FFF2-40B4-BE49-F238E27FC236}">
                <a16:creationId xmlns:a16="http://schemas.microsoft.com/office/drawing/2014/main" id="{62C765E3-D598-C7D3-65BC-CEF7423F4C70}"/>
              </a:ext>
            </a:extLst>
          </p:cNvPr>
          <p:cNvSpPr>
            <a:spLocks noGrp="1"/>
          </p:cNvSpPr>
          <p:nvPr>
            <p:ph type="subTitle" idx="1"/>
          </p:nvPr>
        </p:nvSpPr>
        <p:spPr>
          <a:xfrm>
            <a:off x="456286" y="2179934"/>
            <a:ext cx="3699523" cy="895775"/>
          </a:xfrm>
        </p:spPr>
        <p:txBody>
          <a:bodyPr>
            <a:normAutofit fontScale="77500" lnSpcReduction="20000"/>
          </a:bodyPr>
          <a:lstStyle/>
          <a:p>
            <a:pPr algn="ctr"/>
            <a:r>
              <a:rPr lang="en-US" sz="2200" b="1" dirty="0">
                <a:solidFill>
                  <a:schemeClr val="bg1"/>
                </a:solidFill>
              </a:rPr>
              <a:t>Dr. Trina N. George </a:t>
            </a:r>
          </a:p>
          <a:p>
            <a:pPr algn="ctr"/>
            <a:r>
              <a:rPr lang="en-US" sz="2200" b="1" dirty="0">
                <a:solidFill>
                  <a:schemeClr val="bg1"/>
                </a:solidFill>
              </a:rPr>
              <a:t>State Director</a:t>
            </a:r>
          </a:p>
          <a:p>
            <a:pPr algn="ctr"/>
            <a:r>
              <a:rPr lang="en-US" sz="1800" dirty="0">
                <a:solidFill>
                  <a:schemeClr val="bg1"/>
                </a:solidFill>
              </a:rPr>
              <a:t>Nicole Barnes Deputy State Director</a:t>
            </a:r>
          </a:p>
          <a:p>
            <a:endParaRPr lang="en-US" dirty="0"/>
          </a:p>
        </p:txBody>
      </p:sp>
      <p:sp>
        <p:nvSpPr>
          <p:cNvPr id="4" name="TextBox 3">
            <a:extLst>
              <a:ext uri="{FF2B5EF4-FFF2-40B4-BE49-F238E27FC236}">
                <a16:creationId xmlns:a16="http://schemas.microsoft.com/office/drawing/2014/main" id="{0E5BAF0C-5CEE-660D-4F70-60DEEF79F328}"/>
              </a:ext>
            </a:extLst>
          </p:cNvPr>
          <p:cNvSpPr txBox="1"/>
          <p:nvPr/>
        </p:nvSpPr>
        <p:spPr>
          <a:xfrm>
            <a:off x="58723" y="3867326"/>
            <a:ext cx="4890782" cy="1785104"/>
          </a:xfrm>
          <a:prstGeom prst="rect">
            <a:avLst/>
          </a:prstGeom>
          <a:noFill/>
        </p:spPr>
        <p:txBody>
          <a:bodyPr wrap="square" rtlCol="0">
            <a:spAutoFit/>
          </a:bodyPr>
          <a:lstStyle/>
          <a:p>
            <a:r>
              <a:rPr lang="en-US" sz="2000" dirty="0">
                <a:solidFill>
                  <a:schemeClr val="bg1"/>
                </a:solidFill>
              </a:rPr>
              <a:t>SFH Division State Office</a:t>
            </a:r>
            <a:r>
              <a:rPr lang="en-US" sz="1800" dirty="0">
                <a:solidFill>
                  <a:schemeClr val="bg1"/>
                </a:solidFill>
              </a:rPr>
              <a:t>:  </a:t>
            </a:r>
          </a:p>
          <a:p>
            <a:r>
              <a:rPr lang="en-US" sz="1800" dirty="0">
                <a:solidFill>
                  <a:schemeClr val="bg1"/>
                </a:solidFill>
              </a:rPr>
              <a:t>Ivan Kiani - Program Director</a:t>
            </a:r>
          </a:p>
          <a:p>
            <a:r>
              <a:rPr lang="en-US" sz="1800" dirty="0">
                <a:solidFill>
                  <a:schemeClr val="bg1"/>
                </a:solidFill>
              </a:rPr>
              <a:t>Stefanie Atkins-Granderson - Lead Realty Specialist </a:t>
            </a:r>
          </a:p>
          <a:p>
            <a:r>
              <a:rPr lang="en-US" sz="1800" dirty="0">
                <a:solidFill>
                  <a:schemeClr val="bg1"/>
                </a:solidFill>
              </a:rPr>
              <a:t>Starr Magee - Lead Realty Specialist</a:t>
            </a:r>
          </a:p>
          <a:p>
            <a:r>
              <a:rPr lang="en-US" sz="1800" dirty="0">
                <a:solidFill>
                  <a:schemeClr val="bg1"/>
                </a:solidFill>
              </a:rPr>
              <a:t>Rebecca Walden - Lead Realty Specialist </a:t>
            </a:r>
          </a:p>
          <a:p>
            <a:r>
              <a:rPr lang="en-US" sz="1800" dirty="0">
                <a:solidFill>
                  <a:schemeClr val="bg1"/>
                </a:solidFill>
              </a:rPr>
              <a:t>Briana Brooks - State Office Technician </a:t>
            </a:r>
          </a:p>
        </p:txBody>
      </p:sp>
    </p:spTree>
    <p:extLst>
      <p:ext uri="{BB962C8B-B14F-4D97-AF65-F5344CB8AC3E}">
        <p14:creationId xmlns:p14="http://schemas.microsoft.com/office/powerpoint/2010/main" val="2380093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5"/>
          <p:cNvSpPr txBox="1">
            <a:spLocks noChangeArrowheads="1"/>
          </p:cNvSpPr>
          <p:nvPr/>
        </p:nvSpPr>
        <p:spPr bwMode="auto">
          <a:xfrm>
            <a:off x="4256088" y="6268413"/>
            <a:ext cx="23503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sz="2800" b="1" u="sng" dirty="0">
                <a:solidFill>
                  <a:srgbClr val="0000FF"/>
                </a:solidFill>
                <a:latin typeface="Century Schoolbook" pitchFamily="18" charset="0"/>
              </a:rPr>
              <a:t>rd.usda.gov</a:t>
            </a:r>
          </a:p>
        </p:txBody>
      </p:sp>
      <p:pic>
        <p:nvPicPr>
          <p:cNvPr id="3" name="Picture 2">
            <a:extLst>
              <a:ext uri="{FF2B5EF4-FFF2-40B4-BE49-F238E27FC236}">
                <a16:creationId xmlns:a16="http://schemas.microsoft.com/office/drawing/2014/main" id="{56B4B3E1-21D2-3564-97EF-8552EC6CEA91}"/>
              </a:ext>
            </a:extLst>
          </p:cNvPr>
          <p:cNvPicPr>
            <a:picLocks noChangeAspect="1"/>
          </p:cNvPicPr>
          <p:nvPr/>
        </p:nvPicPr>
        <p:blipFill>
          <a:blip r:embed="rId2"/>
          <a:stretch>
            <a:fillRect/>
          </a:stretch>
        </p:blipFill>
        <p:spPr>
          <a:xfrm>
            <a:off x="600162" y="58663"/>
            <a:ext cx="11207093" cy="6209750"/>
          </a:xfrm>
          <a:prstGeom prst="rect">
            <a:avLst/>
          </a:prstGeom>
        </p:spPr>
      </p:pic>
      <p:sp>
        <p:nvSpPr>
          <p:cNvPr id="6" name="Arrow: Down 5">
            <a:extLst>
              <a:ext uri="{FF2B5EF4-FFF2-40B4-BE49-F238E27FC236}">
                <a16:creationId xmlns:a16="http://schemas.microsoft.com/office/drawing/2014/main" id="{748488E2-9B06-0F08-9566-CD1608A36BFA}"/>
              </a:ext>
            </a:extLst>
          </p:cNvPr>
          <p:cNvSpPr/>
          <p:nvPr/>
        </p:nvSpPr>
        <p:spPr bwMode="auto">
          <a:xfrm rot="4786107">
            <a:off x="3698928" y="5022128"/>
            <a:ext cx="378728" cy="966311"/>
          </a:xfrm>
          <a:prstGeom prst="downArrow">
            <a:avLst>
              <a:gd name="adj1" fmla="val 60197"/>
              <a:gd name="adj2" fmla="val 50000"/>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pitchFamily="66" charset="0"/>
            </a:endParaRPr>
          </a:p>
        </p:txBody>
      </p:sp>
    </p:spTree>
    <p:extLst>
      <p:ext uri="{BB962C8B-B14F-4D97-AF65-F5344CB8AC3E}">
        <p14:creationId xmlns:p14="http://schemas.microsoft.com/office/powerpoint/2010/main" val="216272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4E5809-8B11-4206-7E23-9B9727F1EA38}"/>
              </a:ext>
            </a:extLst>
          </p:cNvPr>
          <p:cNvPicPr>
            <a:picLocks noChangeAspect="1"/>
          </p:cNvPicPr>
          <p:nvPr/>
        </p:nvPicPr>
        <p:blipFill>
          <a:blip r:embed="rId2"/>
          <a:stretch>
            <a:fillRect/>
          </a:stretch>
        </p:blipFill>
        <p:spPr>
          <a:xfrm>
            <a:off x="190500" y="114300"/>
            <a:ext cx="11849100" cy="6619875"/>
          </a:xfrm>
          <a:prstGeom prst="rect">
            <a:avLst/>
          </a:prstGeom>
        </p:spPr>
      </p:pic>
    </p:spTree>
    <p:extLst>
      <p:ext uri="{BB962C8B-B14F-4D97-AF65-F5344CB8AC3E}">
        <p14:creationId xmlns:p14="http://schemas.microsoft.com/office/powerpoint/2010/main" val="12440464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944FC9-D379-7E0A-F8A2-47D57891A89C}"/>
              </a:ext>
            </a:extLst>
          </p:cNvPr>
          <p:cNvSpPr>
            <a:spLocks noGrp="1"/>
          </p:cNvSpPr>
          <p:nvPr>
            <p:ph type="sldNum" sz="quarter" idx="12"/>
          </p:nvPr>
        </p:nvSpPr>
        <p:spPr/>
        <p:txBody>
          <a:bodyPr/>
          <a:lstStyle/>
          <a:p>
            <a:fld id="{6657F70D-2148-41FA-9966-2CFD5BAB4D69}" type="slidenum">
              <a:rPr lang="en-US" smtClean="0"/>
              <a:t>11</a:t>
            </a:fld>
            <a:endParaRPr lang="en-US" dirty="0"/>
          </a:p>
        </p:txBody>
      </p:sp>
      <p:pic>
        <p:nvPicPr>
          <p:cNvPr id="9" name="Picture 8">
            <a:extLst>
              <a:ext uri="{FF2B5EF4-FFF2-40B4-BE49-F238E27FC236}">
                <a16:creationId xmlns:a16="http://schemas.microsoft.com/office/drawing/2014/main" id="{78419ABC-9972-F878-1225-90D14B4D7E38}"/>
              </a:ext>
            </a:extLst>
          </p:cNvPr>
          <p:cNvPicPr>
            <a:picLocks noChangeAspect="1"/>
          </p:cNvPicPr>
          <p:nvPr/>
        </p:nvPicPr>
        <p:blipFill>
          <a:blip r:embed="rId2"/>
          <a:stretch>
            <a:fillRect/>
          </a:stretch>
        </p:blipFill>
        <p:spPr>
          <a:xfrm>
            <a:off x="190500" y="136525"/>
            <a:ext cx="11801475" cy="6584950"/>
          </a:xfrm>
          <a:prstGeom prst="rect">
            <a:avLst/>
          </a:prstGeom>
        </p:spPr>
      </p:pic>
    </p:spTree>
    <p:extLst>
      <p:ext uri="{BB962C8B-B14F-4D97-AF65-F5344CB8AC3E}">
        <p14:creationId xmlns:p14="http://schemas.microsoft.com/office/powerpoint/2010/main" val="414512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B83F14-3584-F8AA-17C6-613DA99597D4}"/>
              </a:ext>
            </a:extLst>
          </p:cNvPr>
          <p:cNvSpPr>
            <a:spLocks noGrp="1"/>
          </p:cNvSpPr>
          <p:nvPr>
            <p:ph type="sldNum" sz="quarter" idx="12"/>
          </p:nvPr>
        </p:nvSpPr>
        <p:spPr/>
        <p:txBody>
          <a:bodyPr/>
          <a:lstStyle/>
          <a:p>
            <a:fld id="{6657F70D-2148-41FA-9966-2CFD5BAB4D69}" type="slidenum">
              <a:rPr lang="en-US" smtClean="0"/>
              <a:t>12</a:t>
            </a:fld>
            <a:endParaRPr lang="en-US" dirty="0"/>
          </a:p>
        </p:txBody>
      </p:sp>
      <p:pic>
        <p:nvPicPr>
          <p:cNvPr id="6" name="Picture 5">
            <a:extLst>
              <a:ext uri="{FF2B5EF4-FFF2-40B4-BE49-F238E27FC236}">
                <a16:creationId xmlns:a16="http://schemas.microsoft.com/office/drawing/2014/main" id="{009761DD-1358-A3F6-CDAD-D86863D0AB5F}"/>
              </a:ext>
            </a:extLst>
          </p:cNvPr>
          <p:cNvPicPr>
            <a:picLocks noChangeAspect="1"/>
          </p:cNvPicPr>
          <p:nvPr/>
        </p:nvPicPr>
        <p:blipFill>
          <a:blip r:embed="rId2"/>
          <a:stretch>
            <a:fillRect/>
          </a:stretch>
        </p:blipFill>
        <p:spPr>
          <a:xfrm>
            <a:off x="266701" y="136524"/>
            <a:ext cx="11687174" cy="6584951"/>
          </a:xfrm>
          <a:prstGeom prst="rect">
            <a:avLst/>
          </a:prstGeom>
        </p:spPr>
      </p:pic>
    </p:spTree>
    <p:extLst>
      <p:ext uri="{BB962C8B-B14F-4D97-AF65-F5344CB8AC3E}">
        <p14:creationId xmlns:p14="http://schemas.microsoft.com/office/powerpoint/2010/main" val="3984691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3711B1-B033-B934-A8B1-488AC761F170}"/>
              </a:ext>
            </a:extLst>
          </p:cNvPr>
          <p:cNvSpPr>
            <a:spLocks noGrp="1"/>
          </p:cNvSpPr>
          <p:nvPr>
            <p:ph type="sldNum" sz="quarter" idx="12"/>
          </p:nvPr>
        </p:nvSpPr>
        <p:spPr/>
        <p:txBody>
          <a:bodyPr/>
          <a:lstStyle/>
          <a:p>
            <a:fld id="{6657F70D-2148-41FA-9966-2CFD5BAB4D69}" type="slidenum">
              <a:rPr lang="en-US" smtClean="0"/>
              <a:t>13</a:t>
            </a:fld>
            <a:endParaRPr lang="en-US" dirty="0"/>
          </a:p>
        </p:txBody>
      </p:sp>
      <p:pic>
        <p:nvPicPr>
          <p:cNvPr id="6" name="Picture 5">
            <a:extLst>
              <a:ext uri="{FF2B5EF4-FFF2-40B4-BE49-F238E27FC236}">
                <a16:creationId xmlns:a16="http://schemas.microsoft.com/office/drawing/2014/main" id="{9F0596DE-CA5E-E575-9526-1587D2DB22F2}"/>
              </a:ext>
            </a:extLst>
          </p:cNvPr>
          <p:cNvPicPr>
            <a:picLocks noChangeAspect="1"/>
          </p:cNvPicPr>
          <p:nvPr/>
        </p:nvPicPr>
        <p:blipFill>
          <a:blip r:embed="rId2"/>
          <a:stretch>
            <a:fillRect/>
          </a:stretch>
        </p:blipFill>
        <p:spPr>
          <a:xfrm>
            <a:off x="238125" y="136524"/>
            <a:ext cx="11687175" cy="6584951"/>
          </a:xfrm>
          <a:prstGeom prst="rect">
            <a:avLst/>
          </a:prstGeom>
        </p:spPr>
      </p:pic>
    </p:spTree>
    <p:extLst>
      <p:ext uri="{BB962C8B-B14F-4D97-AF65-F5344CB8AC3E}">
        <p14:creationId xmlns:p14="http://schemas.microsoft.com/office/powerpoint/2010/main" val="349647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A79F-625F-8014-7580-22D134BCACC7}"/>
              </a:ext>
            </a:extLst>
          </p:cNvPr>
          <p:cNvSpPr>
            <a:spLocks noGrp="1"/>
          </p:cNvSpPr>
          <p:nvPr>
            <p:ph type="title"/>
          </p:nvPr>
        </p:nvSpPr>
        <p:spPr/>
        <p:txBody>
          <a:bodyPr/>
          <a:lstStyle/>
          <a:p>
            <a:pPr algn="ctr"/>
            <a:r>
              <a:rPr lang="en-US" dirty="0"/>
              <a:t>Encourage applicants to use Self-Assessment Tool</a:t>
            </a:r>
          </a:p>
        </p:txBody>
      </p:sp>
      <p:pic>
        <p:nvPicPr>
          <p:cNvPr id="6" name="Content Placeholder 5">
            <a:extLst>
              <a:ext uri="{FF2B5EF4-FFF2-40B4-BE49-F238E27FC236}">
                <a16:creationId xmlns:a16="http://schemas.microsoft.com/office/drawing/2014/main" id="{6F3588C2-85EE-841F-6BD2-60E2A29D5034}"/>
              </a:ext>
            </a:extLst>
          </p:cNvPr>
          <p:cNvPicPr>
            <a:picLocks noGrp="1" noChangeAspect="1"/>
          </p:cNvPicPr>
          <p:nvPr>
            <p:ph idx="1"/>
          </p:nvPr>
        </p:nvPicPr>
        <p:blipFill>
          <a:blip r:embed="rId2"/>
          <a:stretch>
            <a:fillRect/>
          </a:stretch>
        </p:blipFill>
        <p:spPr>
          <a:xfrm>
            <a:off x="398077" y="1954635"/>
            <a:ext cx="10955723" cy="4697835"/>
          </a:xfrm>
        </p:spPr>
      </p:pic>
      <p:sp>
        <p:nvSpPr>
          <p:cNvPr id="4" name="Slide Number Placeholder 3">
            <a:extLst>
              <a:ext uri="{FF2B5EF4-FFF2-40B4-BE49-F238E27FC236}">
                <a16:creationId xmlns:a16="http://schemas.microsoft.com/office/drawing/2014/main" id="{A9A67913-C66F-5DB3-DA2E-3819DA6578F8}"/>
              </a:ext>
            </a:extLst>
          </p:cNvPr>
          <p:cNvSpPr>
            <a:spLocks noGrp="1"/>
          </p:cNvSpPr>
          <p:nvPr>
            <p:ph type="sldNum" sz="quarter" idx="12"/>
          </p:nvPr>
        </p:nvSpPr>
        <p:spPr/>
        <p:txBody>
          <a:bodyPr/>
          <a:lstStyle/>
          <a:p>
            <a:fld id="{6657F70D-2148-41FA-9966-2CFD5BAB4D69}" type="slidenum">
              <a:rPr lang="en-US" smtClean="0"/>
              <a:t>14</a:t>
            </a:fld>
            <a:endParaRPr lang="en-US" dirty="0"/>
          </a:p>
        </p:txBody>
      </p:sp>
    </p:spTree>
    <p:extLst>
      <p:ext uri="{BB962C8B-B14F-4D97-AF65-F5344CB8AC3E}">
        <p14:creationId xmlns:p14="http://schemas.microsoft.com/office/powerpoint/2010/main" val="410954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D959A-7973-461C-AB7A-F93B34A1FFE6}"/>
              </a:ext>
            </a:extLst>
          </p:cNvPr>
          <p:cNvPicPr>
            <a:picLocks noChangeAspect="1"/>
          </p:cNvPicPr>
          <p:nvPr/>
        </p:nvPicPr>
        <p:blipFill rotWithShape="1">
          <a:blip r:embed="rId2"/>
          <a:srcRect t="11481" b="5556"/>
          <a:stretch/>
        </p:blipFill>
        <p:spPr>
          <a:xfrm>
            <a:off x="1407254" y="1661971"/>
            <a:ext cx="8915400" cy="5008795"/>
          </a:xfrm>
          <a:prstGeom prst="rect">
            <a:avLst/>
          </a:prstGeom>
        </p:spPr>
      </p:pic>
    </p:spTree>
    <p:extLst>
      <p:ext uri="{BB962C8B-B14F-4D97-AF65-F5344CB8AC3E}">
        <p14:creationId xmlns:p14="http://schemas.microsoft.com/office/powerpoint/2010/main" val="126620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7FFAF0-3E1B-4CE5-8397-A5B78A383CBC}"/>
              </a:ext>
            </a:extLst>
          </p:cNvPr>
          <p:cNvSpPr txBox="1">
            <a:spLocks/>
          </p:cNvSpPr>
          <p:nvPr/>
        </p:nvSpPr>
        <p:spPr bwMode="auto">
          <a:xfrm>
            <a:off x="182268" y="586405"/>
            <a:ext cx="9512963" cy="576271"/>
          </a:xfrm>
          <a:prstGeom prst="rect">
            <a:avLst/>
          </a:prstGeom>
          <a:noFill/>
          <a:ln w="9525">
            <a:noFill/>
            <a:miter lim="800000"/>
            <a:headEnd/>
            <a:tailEnd/>
          </a:ln>
        </p:spPr>
        <p:txBody>
          <a:bodyPr anchor="ctr"/>
          <a:lstStyle/>
          <a:p>
            <a:pPr marL="0" marR="0" lvl="0" indent="0" algn="ctr" defTabSz="91415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rPr>
              <a:t>MAXIMUM INCOME LIMITS</a:t>
            </a:r>
            <a:endParaRPr kumimoji="0" lang="en-US" sz="3200" b="1" i="0" u="none" strike="noStrike" kern="1200" cap="none" spc="0" normalizeH="0" baseline="0" noProof="0" dirty="0">
              <a:ln>
                <a:noFill/>
              </a:ln>
              <a:solidFill>
                <a:prstClr val="white"/>
              </a:solidFill>
              <a:effectLst/>
              <a:uLnTx/>
              <a:uFillTx/>
              <a:latin typeface="Calibri" pitchFamily="34" charset="0"/>
              <a:ea typeface="ITC Franklin Gothic Book"/>
              <a:cs typeface="ITC Franklin Gothic Book"/>
            </a:endParaRPr>
          </a:p>
          <a:p>
            <a:pPr marL="0" marR="0" lvl="0" indent="0" algn="ctr" defTabSz="91415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itchFamily="34" charset="0"/>
                <a:ea typeface="ITC Franklin Gothic Book"/>
                <a:cs typeface="ITC Franklin Gothic Book"/>
                <a:hlinkClick r:id="rId3">
                  <a:extLst>
                    <a:ext uri="{A12FA001-AC4F-418D-AE19-62706E023703}">
                      <ahyp:hlinkClr xmlns:ahyp="http://schemas.microsoft.com/office/drawing/2018/hyperlinkcolor" val="tx"/>
                    </a:ext>
                  </a:extLst>
                </a:hlinkClick>
              </a:rPr>
              <a:t>https://eligibility.sc.egov.usda.gov/eligibility/welcomeAction.do</a:t>
            </a:r>
            <a:endParaRPr kumimoji="0" lang="en-US" sz="2000" b="0" i="0" u="none" strike="noStrike" kern="1200" cap="none" spc="0" normalizeH="0" baseline="0" noProof="0" dirty="0">
              <a:ln>
                <a:noFill/>
              </a:ln>
              <a:solidFill>
                <a:prstClr val="white"/>
              </a:solidFill>
              <a:effectLst/>
              <a:uLnTx/>
              <a:uFillTx/>
              <a:latin typeface="Calibri" pitchFamily="34" charset="0"/>
              <a:ea typeface="ITC Franklin Gothic Book"/>
              <a:cs typeface="ITC Franklin Gothic Book"/>
            </a:endParaRPr>
          </a:p>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pic>
        <p:nvPicPr>
          <p:cNvPr id="5" name="Content Placeholder 4">
            <a:extLst>
              <a:ext uri="{FF2B5EF4-FFF2-40B4-BE49-F238E27FC236}">
                <a16:creationId xmlns:a16="http://schemas.microsoft.com/office/drawing/2014/main" id="{FC591D67-9282-4E50-87FC-8C3C3A6F086D}"/>
              </a:ext>
            </a:extLst>
          </p:cNvPr>
          <p:cNvPicPr>
            <a:picLocks noGrp="1" noChangeAspect="1"/>
          </p:cNvPicPr>
          <p:nvPr>
            <p:ph idx="1"/>
          </p:nvPr>
        </p:nvPicPr>
        <p:blipFill>
          <a:blip r:embed="rId4"/>
          <a:stretch>
            <a:fillRect/>
          </a:stretch>
        </p:blipFill>
        <p:spPr>
          <a:xfrm>
            <a:off x="5915556" y="1911374"/>
            <a:ext cx="6011059" cy="4741862"/>
          </a:xfrm>
          <a:prstGeom prst="rect">
            <a:avLst/>
          </a:prstGeom>
        </p:spPr>
      </p:pic>
      <p:pic>
        <p:nvPicPr>
          <p:cNvPr id="2050" name="Picture 2">
            <a:extLst>
              <a:ext uri="{FF2B5EF4-FFF2-40B4-BE49-F238E27FC236}">
                <a16:creationId xmlns:a16="http://schemas.microsoft.com/office/drawing/2014/main" id="{E88663C1-F705-4092-9026-BE89A38C1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268" y="2784142"/>
            <a:ext cx="5603207" cy="263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43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7FFAF0-3E1B-4CE5-8397-A5B78A383CBC}"/>
              </a:ext>
            </a:extLst>
          </p:cNvPr>
          <p:cNvSpPr txBox="1">
            <a:spLocks/>
          </p:cNvSpPr>
          <p:nvPr/>
        </p:nvSpPr>
        <p:spPr bwMode="auto">
          <a:xfrm>
            <a:off x="586437" y="292577"/>
            <a:ext cx="9512963" cy="1060563"/>
          </a:xfrm>
          <a:prstGeom prst="rect">
            <a:avLst/>
          </a:prstGeom>
          <a:noFill/>
          <a:ln w="9525">
            <a:noFill/>
            <a:miter lim="800000"/>
            <a:headEnd/>
            <a:tailEnd/>
          </a:ln>
        </p:spPr>
        <p:txBody>
          <a:bodyPr anchor="ctr"/>
          <a:lstStyle/>
          <a:p>
            <a:pPr marL="342838" marR="0" lvl="0" indent="-342838" algn="l" defTabSz="914158"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itchFamily="34" charset="0"/>
                <a:ea typeface="ITC Franklin Gothic Demi"/>
                <a:cs typeface="ITC Franklin Gothic Demi"/>
              </a:rPr>
              <a:t>USDA RD programs have </a:t>
            </a:r>
            <a:r>
              <a:rPr kumimoji="0" lang="en-US" sz="3200" b="1" i="0" u="sng" strike="noStrike" kern="1200" cap="none" spc="0" normalizeH="0" baseline="0" noProof="0" dirty="0">
                <a:ln>
                  <a:noFill/>
                </a:ln>
                <a:solidFill>
                  <a:schemeClr val="bg1"/>
                </a:solidFill>
                <a:effectLst/>
                <a:uLnTx/>
                <a:uFillTx/>
                <a:latin typeface="Calibri" pitchFamily="34" charset="0"/>
                <a:ea typeface="ITC Franklin Gothic Demi"/>
                <a:cs typeface="ITC Franklin Gothic Demi"/>
              </a:rPr>
              <a:t>Maximum Income Limits</a:t>
            </a:r>
            <a:r>
              <a:rPr kumimoji="0" lang="en-US" sz="3200" b="1" i="0" u="none" strike="noStrike" kern="1200" cap="none" spc="0" normalizeH="0" baseline="0" noProof="0" dirty="0">
                <a:ln>
                  <a:noFill/>
                </a:ln>
                <a:solidFill>
                  <a:schemeClr val="bg1"/>
                </a:solidFill>
                <a:effectLst/>
                <a:uLnTx/>
                <a:uFillTx/>
                <a:latin typeface="Calibri" pitchFamily="34" charset="0"/>
                <a:ea typeface="ITC Franklin Gothic Demi"/>
                <a:cs typeface="ITC Franklin Gothic Demi"/>
              </a:rPr>
              <a:t> for household size:</a:t>
            </a:r>
          </a:p>
        </p:txBody>
      </p:sp>
      <p:pic>
        <p:nvPicPr>
          <p:cNvPr id="13" name="Picture 12">
            <a:extLst>
              <a:ext uri="{FF2B5EF4-FFF2-40B4-BE49-F238E27FC236}">
                <a16:creationId xmlns:a16="http://schemas.microsoft.com/office/drawing/2014/main" id="{21754FA6-577B-4DC5-96FA-CBC01CC0C11A}"/>
              </a:ext>
            </a:extLst>
          </p:cNvPr>
          <p:cNvPicPr>
            <a:picLocks noChangeAspect="1"/>
          </p:cNvPicPr>
          <p:nvPr/>
        </p:nvPicPr>
        <p:blipFill>
          <a:blip r:embed="rId3"/>
          <a:stretch>
            <a:fillRect/>
          </a:stretch>
        </p:blipFill>
        <p:spPr>
          <a:xfrm>
            <a:off x="9677400" y="822859"/>
            <a:ext cx="2183338" cy="480719"/>
          </a:xfrm>
          <a:prstGeom prst="rect">
            <a:avLst/>
          </a:prstGeom>
        </p:spPr>
      </p:pic>
      <p:pic>
        <p:nvPicPr>
          <p:cNvPr id="3" name="Picture 2">
            <a:extLst>
              <a:ext uri="{FF2B5EF4-FFF2-40B4-BE49-F238E27FC236}">
                <a16:creationId xmlns:a16="http://schemas.microsoft.com/office/drawing/2014/main" id="{F7851728-B452-7DEC-C372-FB96B157064D}"/>
              </a:ext>
            </a:extLst>
          </p:cNvPr>
          <p:cNvPicPr>
            <a:picLocks noChangeAspect="1"/>
          </p:cNvPicPr>
          <p:nvPr/>
        </p:nvPicPr>
        <p:blipFill>
          <a:blip r:embed="rId4"/>
          <a:stretch>
            <a:fillRect/>
          </a:stretch>
        </p:blipFill>
        <p:spPr>
          <a:xfrm>
            <a:off x="586437" y="1761688"/>
            <a:ext cx="9782356" cy="5096311"/>
          </a:xfrm>
          <a:prstGeom prst="rect">
            <a:avLst/>
          </a:prstGeom>
        </p:spPr>
      </p:pic>
    </p:spTree>
    <p:extLst>
      <p:ext uri="{BB962C8B-B14F-4D97-AF65-F5344CB8AC3E}">
        <p14:creationId xmlns:p14="http://schemas.microsoft.com/office/powerpoint/2010/main" val="381048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p:txBody>
          <a:bodyPr>
            <a:normAutofit/>
          </a:bodyPr>
          <a:lstStyle/>
          <a:p>
            <a:pPr marL="0" indent="0">
              <a:buNone/>
            </a:pPr>
            <a:endParaRPr lang="en-US" sz="3200" dirty="0"/>
          </a:p>
          <a:p>
            <a:pPr marL="91440" indent="0">
              <a:spcBef>
                <a:spcPts val="0"/>
              </a:spcBef>
              <a:spcAft>
                <a:spcPts val="1200"/>
              </a:spcAft>
              <a:buNone/>
              <a:tabLst>
                <a:tab pos="457200" algn="l"/>
              </a:tabLst>
            </a:pPr>
            <a:endParaRPr lang="en-US" sz="1800" dirty="0">
              <a:solidFill>
                <a:srgbClr val="16254C"/>
              </a:solidFill>
            </a:endParaRPr>
          </a:p>
        </p:txBody>
      </p:sp>
      <p:sp>
        <p:nvSpPr>
          <p:cNvPr id="5" name="Subtitle 1">
            <a:extLst>
              <a:ext uri="{FF2B5EF4-FFF2-40B4-BE49-F238E27FC236}">
                <a16:creationId xmlns:a16="http://schemas.microsoft.com/office/drawing/2014/main" id="{86A1429F-2D61-43FF-A800-A45F67E13444}"/>
              </a:ext>
            </a:extLst>
          </p:cNvPr>
          <p:cNvSpPr txBox="1">
            <a:spLocks/>
          </p:cNvSpPr>
          <p:nvPr/>
        </p:nvSpPr>
        <p:spPr>
          <a:xfrm>
            <a:off x="1232021" y="2295219"/>
            <a:ext cx="10121779" cy="3259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bject 7">
            <a:extLst>
              <a:ext uri="{FF2B5EF4-FFF2-40B4-BE49-F238E27FC236}">
                <a16:creationId xmlns:a16="http://schemas.microsoft.com/office/drawing/2014/main" id="{C26B73C3-6308-40E2-AA9B-A6AF080C4B8F}"/>
              </a:ext>
            </a:extLst>
          </p:cNvPr>
          <p:cNvSpPr txBox="1">
            <a:spLocks noGrp="1"/>
          </p:cNvSpPr>
          <p:nvPr>
            <p:ph type="title"/>
          </p:nvPr>
        </p:nvSpPr>
        <p:spPr>
          <a:xfrm>
            <a:off x="838200" y="838932"/>
            <a:ext cx="10515600" cy="498598"/>
          </a:xfrm>
          <a:prstGeom prst="rect">
            <a:avLst/>
          </a:prstGeom>
        </p:spPr>
        <p:txBody>
          <a:bodyPr vert="horz" wrap="square" lIns="0" tIns="0" rIns="0" bIns="0" rtlCol="0">
            <a:spAutoFit/>
          </a:bodyPr>
          <a:lstStyle/>
          <a:p>
            <a:pPr marL="16977"/>
            <a:r>
              <a:rPr lang="en-US" sz="3600" b="1" dirty="0">
                <a:latin typeface="Calibri"/>
                <a:cs typeface="Calibri"/>
              </a:rPr>
              <a:t>Rural Areas</a:t>
            </a:r>
            <a:endParaRPr sz="3600" b="1" dirty="0">
              <a:latin typeface="Calibri"/>
              <a:cs typeface="Calibri"/>
            </a:endParaRPr>
          </a:p>
        </p:txBody>
      </p:sp>
      <p:sp>
        <p:nvSpPr>
          <p:cNvPr id="4" name="Rectangle 3">
            <a:extLst>
              <a:ext uri="{FF2B5EF4-FFF2-40B4-BE49-F238E27FC236}">
                <a16:creationId xmlns:a16="http://schemas.microsoft.com/office/drawing/2014/main" id="{57B97209-8B8E-4372-BC1C-3DAFAD5C1737}"/>
              </a:ext>
            </a:extLst>
          </p:cNvPr>
          <p:cNvSpPr/>
          <p:nvPr/>
        </p:nvSpPr>
        <p:spPr>
          <a:xfrm>
            <a:off x="838199" y="2528497"/>
            <a:ext cx="4648201" cy="3269869"/>
          </a:xfrm>
          <a:prstGeom prst="rect">
            <a:avLst/>
          </a:prstGeom>
        </p:spPr>
        <p:txBody>
          <a:bodyPr wrap="square">
            <a:spAutoFit/>
          </a:bodyPr>
          <a:lstStyle/>
          <a:p>
            <a:pPr marL="228600" lvl="0" indent="-228600">
              <a:lnSpc>
                <a:spcPct val="125000"/>
              </a:lnSpc>
              <a:spcBef>
                <a:spcPts val="1000"/>
              </a:spcBef>
              <a:buFont typeface="Arial" panose="020B0604020202020204" pitchFamily="34" charset="0"/>
              <a:buChar char="•"/>
            </a:pPr>
            <a:r>
              <a:rPr lang="en-US" altLang="en-US" sz="2000" dirty="0">
                <a:solidFill>
                  <a:srgbClr val="003142"/>
                </a:solidFill>
                <a:latin typeface="Calibri" panose="020F0502020204030204" pitchFamily="34" charset="0"/>
                <a:cs typeface="Arial" panose="020B0604020202020204" pitchFamily="34" charset="0"/>
              </a:rPr>
              <a:t>Homes must be in a rural area, defined as a community with population of </a:t>
            </a:r>
            <a:r>
              <a:rPr lang="en-US" altLang="en-US" sz="2000" u="sng" dirty="0">
                <a:solidFill>
                  <a:srgbClr val="003142"/>
                </a:solidFill>
                <a:latin typeface="Calibri" panose="020F0502020204030204" pitchFamily="34" charset="0"/>
                <a:cs typeface="Arial" panose="020B0604020202020204" pitchFamily="34" charset="0"/>
              </a:rPr>
              <a:t>35,000 or less</a:t>
            </a:r>
            <a:r>
              <a:rPr lang="en-US" altLang="en-US" sz="2000" dirty="0">
                <a:solidFill>
                  <a:srgbClr val="003142"/>
                </a:solidFill>
                <a:latin typeface="Calibri" panose="020F0502020204030204" pitchFamily="34" charset="0"/>
                <a:cs typeface="Arial" panose="020B0604020202020204" pitchFamily="34" charset="0"/>
              </a:rPr>
              <a:t>. (Some cities of 20,000 or more are urban if they were classified as such as of October 1, 1990.)</a:t>
            </a:r>
          </a:p>
          <a:p>
            <a:pPr marL="228600" lvl="0" indent="-228600">
              <a:lnSpc>
                <a:spcPct val="125000"/>
              </a:lnSpc>
              <a:spcBef>
                <a:spcPts val="1000"/>
              </a:spcBef>
              <a:buFont typeface="Arial" panose="020B0604020202020204" pitchFamily="34" charset="0"/>
              <a:buChar char="•"/>
            </a:pPr>
            <a:r>
              <a:rPr lang="en-US" altLang="en-US" sz="2000" dirty="0">
                <a:solidFill>
                  <a:srgbClr val="003142"/>
                </a:solidFill>
                <a:latin typeface="Calibri" panose="020F0502020204030204" pitchFamily="34" charset="0"/>
                <a:cs typeface="Arial" panose="020B0604020202020204" pitchFamily="34" charset="0"/>
              </a:rPr>
              <a:t>To determine if an area is eligible, go to: </a:t>
            </a:r>
            <a:r>
              <a:rPr lang="en-US" altLang="en-US" sz="2000" dirty="0">
                <a:solidFill>
                  <a:srgbClr val="0070C0"/>
                </a:solidFill>
                <a:latin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https://eligibility.sc.egov.usda.gov/eligibility/welcomeAction.do?pageAction=sfpd</a:t>
            </a:r>
            <a:r>
              <a:rPr lang="en-US" altLang="en-US" sz="2000" dirty="0">
                <a:solidFill>
                  <a:srgbClr val="0070C0"/>
                </a:solidFill>
                <a:latin typeface="Calibri" panose="020F050202020403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B9AD85A2-0AE4-458F-B19E-B43D8B6CA617}"/>
              </a:ext>
            </a:extLst>
          </p:cNvPr>
          <p:cNvPicPr>
            <a:picLocks noChangeAspect="1"/>
          </p:cNvPicPr>
          <p:nvPr/>
        </p:nvPicPr>
        <p:blipFill>
          <a:blip r:embed="rId4"/>
          <a:stretch>
            <a:fillRect/>
          </a:stretch>
        </p:blipFill>
        <p:spPr>
          <a:xfrm>
            <a:off x="9677400" y="822859"/>
            <a:ext cx="2183338" cy="480719"/>
          </a:xfrm>
          <a:prstGeom prst="rect">
            <a:avLst/>
          </a:prstGeom>
        </p:spPr>
      </p:pic>
      <p:pic>
        <p:nvPicPr>
          <p:cNvPr id="8" name="Picture 7">
            <a:extLst>
              <a:ext uri="{FF2B5EF4-FFF2-40B4-BE49-F238E27FC236}">
                <a16:creationId xmlns:a16="http://schemas.microsoft.com/office/drawing/2014/main" id="{11C3A63C-7E78-4CCD-B331-C0DBC6070BF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4823" y="1979543"/>
            <a:ext cx="5585915" cy="4437225"/>
          </a:xfrm>
          <a:prstGeom prst="rect">
            <a:avLst/>
          </a:prstGeom>
        </p:spPr>
      </p:pic>
    </p:spTree>
    <p:extLst>
      <p:ext uri="{BB962C8B-B14F-4D97-AF65-F5344CB8AC3E}">
        <p14:creationId xmlns:p14="http://schemas.microsoft.com/office/powerpoint/2010/main" val="53407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1E3CF2-EB1F-41B6-A3EB-B5209C54E8B2}"/>
              </a:ext>
            </a:extLst>
          </p:cNvPr>
          <p:cNvPicPr>
            <a:picLocks noChangeAspect="1"/>
          </p:cNvPicPr>
          <p:nvPr/>
        </p:nvPicPr>
        <p:blipFill>
          <a:blip r:embed="rId3"/>
          <a:stretch>
            <a:fillRect/>
          </a:stretch>
        </p:blipFill>
        <p:spPr>
          <a:xfrm>
            <a:off x="8854682" y="3640278"/>
            <a:ext cx="1652159" cy="176799"/>
          </a:xfrm>
          <a:prstGeom prst="rect">
            <a:avLst/>
          </a:prstGeom>
        </p:spPr>
      </p:pic>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p:txBody>
          <a:bodyPr>
            <a:normAutofit/>
          </a:bodyPr>
          <a:lstStyle/>
          <a:p>
            <a:pPr marL="0" indent="0">
              <a:buNone/>
            </a:pPr>
            <a:r>
              <a:rPr lang="en-US" sz="3200" dirty="0"/>
              <a:t>         One USDA, 7 Mission Areas</a:t>
            </a:r>
          </a:p>
        </p:txBody>
      </p:sp>
      <p:pic>
        <p:nvPicPr>
          <p:cNvPr id="2" name="Picture 1">
            <a:extLst>
              <a:ext uri="{FF2B5EF4-FFF2-40B4-BE49-F238E27FC236}">
                <a16:creationId xmlns:a16="http://schemas.microsoft.com/office/drawing/2014/main" id="{BD598FBD-78A4-4C6D-8C63-C0EEA34B91F7}"/>
              </a:ext>
            </a:extLst>
          </p:cNvPr>
          <p:cNvPicPr>
            <a:picLocks noChangeAspect="1"/>
          </p:cNvPicPr>
          <p:nvPr/>
        </p:nvPicPr>
        <p:blipFill>
          <a:blip r:embed="rId4"/>
          <a:stretch>
            <a:fillRect/>
          </a:stretch>
        </p:blipFill>
        <p:spPr>
          <a:xfrm>
            <a:off x="721910" y="2999194"/>
            <a:ext cx="10748180" cy="859611"/>
          </a:xfrm>
          <a:prstGeom prst="rect">
            <a:avLst/>
          </a:prstGeom>
        </p:spPr>
      </p:pic>
      <p:sp>
        <p:nvSpPr>
          <p:cNvPr id="5" name="Subtitle 1">
            <a:extLst>
              <a:ext uri="{FF2B5EF4-FFF2-40B4-BE49-F238E27FC236}">
                <a16:creationId xmlns:a16="http://schemas.microsoft.com/office/drawing/2014/main" id="{86A1429F-2D61-43FF-A800-A45F67E13444}"/>
              </a:ext>
            </a:extLst>
          </p:cNvPr>
          <p:cNvSpPr txBox="1">
            <a:spLocks/>
          </p:cNvSpPr>
          <p:nvPr/>
        </p:nvSpPr>
        <p:spPr>
          <a:xfrm>
            <a:off x="1232021" y="1785431"/>
            <a:ext cx="10121779" cy="3768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bject 7">
            <a:extLst>
              <a:ext uri="{FF2B5EF4-FFF2-40B4-BE49-F238E27FC236}">
                <a16:creationId xmlns:a16="http://schemas.microsoft.com/office/drawing/2014/main" id="{C26B73C3-6308-40E2-AA9B-A6AF080C4B8F}"/>
              </a:ext>
            </a:extLst>
          </p:cNvPr>
          <p:cNvSpPr txBox="1">
            <a:spLocks noGrp="1"/>
          </p:cNvSpPr>
          <p:nvPr>
            <p:ph type="title"/>
          </p:nvPr>
        </p:nvSpPr>
        <p:spPr>
          <a:xfrm>
            <a:off x="838200" y="866775"/>
            <a:ext cx="10515600" cy="442913"/>
          </a:xfrm>
          <a:prstGeom prst="rect">
            <a:avLst/>
          </a:prstGeom>
        </p:spPr>
        <p:txBody>
          <a:bodyPr vert="horz" wrap="square" lIns="0" tIns="0" rIns="0" bIns="0" rtlCol="0">
            <a:spAutoFit/>
          </a:bodyPr>
          <a:lstStyle/>
          <a:p>
            <a:pPr marL="16977"/>
            <a:r>
              <a:rPr lang="en-US" sz="3200" b="1" dirty="0">
                <a:latin typeface="Calibri"/>
                <a:cs typeface="Calibri"/>
              </a:rPr>
              <a:t>ABOUT USDA – More than meat inspection</a:t>
            </a:r>
            <a:endParaRPr sz="3200" b="1" dirty="0">
              <a:latin typeface="Calibri"/>
              <a:cs typeface="Calibri"/>
            </a:endParaRPr>
          </a:p>
        </p:txBody>
      </p:sp>
      <p:pic>
        <p:nvPicPr>
          <p:cNvPr id="7" name="Picture 6">
            <a:extLst>
              <a:ext uri="{FF2B5EF4-FFF2-40B4-BE49-F238E27FC236}">
                <a16:creationId xmlns:a16="http://schemas.microsoft.com/office/drawing/2014/main" id="{6C7FA8AC-1071-478E-A714-900AA88BFE3A}"/>
              </a:ext>
            </a:extLst>
          </p:cNvPr>
          <p:cNvPicPr>
            <a:picLocks noChangeAspect="1"/>
          </p:cNvPicPr>
          <p:nvPr/>
        </p:nvPicPr>
        <p:blipFill>
          <a:blip r:embed="rId5"/>
          <a:stretch>
            <a:fillRect/>
          </a:stretch>
        </p:blipFill>
        <p:spPr>
          <a:xfrm>
            <a:off x="1115731" y="2685633"/>
            <a:ext cx="7751067" cy="3768990"/>
          </a:xfrm>
          <a:prstGeom prst="rect">
            <a:avLst/>
          </a:prstGeom>
        </p:spPr>
      </p:pic>
      <p:pic>
        <p:nvPicPr>
          <p:cNvPr id="4" name="Picture 3">
            <a:extLst>
              <a:ext uri="{FF2B5EF4-FFF2-40B4-BE49-F238E27FC236}">
                <a16:creationId xmlns:a16="http://schemas.microsoft.com/office/drawing/2014/main" id="{C7A32C9D-8801-44CA-BBB3-FBB2C9B86C89}"/>
              </a:ext>
            </a:extLst>
          </p:cNvPr>
          <p:cNvPicPr>
            <a:picLocks noChangeAspect="1"/>
          </p:cNvPicPr>
          <p:nvPr/>
        </p:nvPicPr>
        <p:blipFill>
          <a:blip r:embed="rId6"/>
          <a:stretch>
            <a:fillRect/>
          </a:stretch>
        </p:blipFill>
        <p:spPr>
          <a:xfrm>
            <a:off x="9260619" y="2638804"/>
            <a:ext cx="2508050" cy="1575219"/>
          </a:xfrm>
          <a:prstGeom prst="rect">
            <a:avLst/>
          </a:prstGeom>
        </p:spPr>
      </p:pic>
      <p:sp>
        <p:nvSpPr>
          <p:cNvPr id="11" name="Subtitle 1">
            <a:extLst>
              <a:ext uri="{FF2B5EF4-FFF2-40B4-BE49-F238E27FC236}">
                <a16:creationId xmlns:a16="http://schemas.microsoft.com/office/drawing/2014/main" id="{33AC3F82-EA46-4FBE-8BA1-8BDA824FE2A2}"/>
              </a:ext>
            </a:extLst>
          </p:cNvPr>
          <p:cNvSpPr txBox="1">
            <a:spLocks/>
          </p:cNvSpPr>
          <p:nvPr/>
        </p:nvSpPr>
        <p:spPr>
          <a:xfrm>
            <a:off x="1232021" y="1755783"/>
            <a:ext cx="10121779" cy="3768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100" name="Picture 4">
            <a:extLst>
              <a:ext uri="{FF2B5EF4-FFF2-40B4-BE49-F238E27FC236}">
                <a16:creationId xmlns:a16="http://schemas.microsoft.com/office/drawing/2014/main" id="{E6B9FC6E-2255-4785-A90F-BB3B4C9082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2191" y="5524773"/>
            <a:ext cx="1655660" cy="174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04B7E90-9458-43B5-ACA5-9FF4A533472D}"/>
              </a:ext>
            </a:extLst>
          </p:cNvPr>
          <p:cNvPicPr>
            <a:picLocks noChangeAspect="1"/>
          </p:cNvPicPr>
          <p:nvPr/>
        </p:nvPicPr>
        <p:blipFill>
          <a:blip r:embed="rId8"/>
          <a:stretch>
            <a:fillRect/>
          </a:stretch>
        </p:blipFill>
        <p:spPr>
          <a:xfrm>
            <a:off x="8866798" y="4572873"/>
            <a:ext cx="2901871" cy="1783834"/>
          </a:xfrm>
          <a:prstGeom prst="rect">
            <a:avLst/>
          </a:prstGeom>
        </p:spPr>
      </p:pic>
      <p:pic>
        <p:nvPicPr>
          <p:cNvPr id="3" name="Picture 2">
            <a:extLst>
              <a:ext uri="{FF2B5EF4-FFF2-40B4-BE49-F238E27FC236}">
                <a16:creationId xmlns:a16="http://schemas.microsoft.com/office/drawing/2014/main" id="{452737FC-FE2B-4E2E-8EB4-E4C0DFD02CFB}"/>
              </a:ext>
            </a:extLst>
          </p:cNvPr>
          <p:cNvPicPr>
            <a:picLocks noChangeAspect="1"/>
          </p:cNvPicPr>
          <p:nvPr/>
        </p:nvPicPr>
        <p:blipFill>
          <a:blip r:embed="rId9"/>
          <a:stretch>
            <a:fillRect/>
          </a:stretch>
        </p:blipFill>
        <p:spPr>
          <a:xfrm>
            <a:off x="9628109" y="722143"/>
            <a:ext cx="2405912" cy="528244"/>
          </a:xfrm>
          <a:prstGeom prst="rect">
            <a:avLst/>
          </a:prstGeom>
        </p:spPr>
      </p:pic>
    </p:spTree>
    <p:extLst>
      <p:ext uri="{BB962C8B-B14F-4D97-AF65-F5344CB8AC3E}">
        <p14:creationId xmlns:p14="http://schemas.microsoft.com/office/powerpoint/2010/main" val="1729598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p:txBody>
          <a:bodyPr>
            <a:normAutofit/>
          </a:bodyPr>
          <a:lstStyle/>
          <a:p>
            <a:pPr marL="0" indent="0">
              <a:buNone/>
            </a:pPr>
            <a:endParaRPr lang="en-US" sz="3200" dirty="0"/>
          </a:p>
          <a:p>
            <a:pPr marL="91440" indent="0">
              <a:spcBef>
                <a:spcPts val="0"/>
              </a:spcBef>
              <a:spcAft>
                <a:spcPts val="1200"/>
              </a:spcAft>
              <a:buNone/>
              <a:tabLst>
                <a:tab pos="457200" algn="l"/>
              </a:tabLst>
            </a:pPr>
            <a:endParaRPr lang="en-US" sz="1800" dirty="0">
              <a:solidFill>
                <a:srgbClr val="16254C"/>
              </a:solidFill>
            </a:endParaRPr>
          </a:p>
        </p:txBody>
      </p:sp>
      <p:sp>
        <p:nvSpPr>
          <p:cNvPr id="5" name="Subtitle 1">
            <a:extLst>
              <a:ext uri="{FF2B5EF4-FFF2-40B4-BE49-F238E27FC236}">
                <a16:creationId xmlns:a16="http://schemas.microsoft.com/office/drawing/2014/main" id="{86A1429F-2D61-43FF-A800-A45F67E13444}"/>
              </a:ext>
            </a:extLst>
          </p:cNvPr>
          <p:cNvSpPr txBox="1">
            <a:spLocks/>
          </p:cNvSpPr>
          <p:nvPr/>
        </p:nvSpPr>
        <p:spPr>
          <a:xfrm>
            <a:off x="1232021" y="2295219"/>
            <a:ext cx="10121779" cy="3259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bject 7">
            <a:extLst>
              <a:ext uri="{FF2B5EF4-FFF2-40B4-BE49-F238E27FC236}">
                <a16:creationId xmlns:a16="http://schemas.microsoft.com/office/drawing/2014/main" id="{C26B73C3-6308-40E2-AA9B-A6AF080C4B8F}"/>
              </a:ext>
            </a:extLst>
          </p:cNvPr>
          <p:cNvSpPr txBox="1">
            <a:spLocks noGrp="1"/>
          </p:cNvSpPr>
          <p:nvPr>
            <p:ph type="title"/>
          </p:nvPr>
        </p:nvSpPr>
        <p:spPr>
          <a:xfrm>
            <a:off x="838200" y="700432"/>
            <a:ext cx="10515600" cy="775597"/>
          </a:xfrm>
          <a:prstGeom prst="rect">
            <a:avLst/>
          </a:prstGeom>
        </p:spPr>
        <p:txBody>
          <a:bodyPr vert="horz" wrap="square" lIns="0" tIns="0" rIns="0" bIns="0" rtlCol="0">
            <a:spAutoFit/>
          </a:bodyPr>
          <a:lstStyle/>
          <a:p>
            <a:pPr marL="16977"/>
            <a:r>
              <a:rPr lang="en-US" sz="3600" b="1" dirty="0">
                <a:latin typeface="Calibri"/>
                <a:cs typeface="Calibri"/>
              </a:rPr>
              <a:t>Rural Areas</a:t>
            </a:r>
            <a:br>
              <a:rPr lang="en-US" sz="3600" b="1" dirty="0">
                <a:latin typeface="Calibri"/>
                <a:cs typeface="Calibri"/>
              </a:rPr>
            </a:br>
            <a:r>
              <a:rPr lang="en-US" sz="2000" dirty="0">
                <a:solidFill>
                  <a:prstClr val="white"/>
                </a:solidFill>
                <a:latin typeface="Calibri" panose="020F0502020204030204"/>
                <a:hlinkClick r:id="rId3">
                  <a:extLst>
                    <a:ext uri="{A12FA001-AC4F-418D-AE19-62706E023703}">
                      <ahyp:hlinkClr xmlns:ahyp="http://schemas.microsoft.com/office/drawing/2018/hyperlinkcolor" val="tx"/>
                    </a:ext>
                  </a:extLst>
                </a:hlinkClick>
              </a:rPr>
              <a:t>https://eligibility.sc.egov.usda.gov/eligibility/welcomeAction.do</a:t>
            </a:r>
            <a:endParaRPr sz="2000" b="1" dirty="0">
              <a:latin typeface="Calibri"/>
              <a:cs typeface="Calibri"/>
            </a:endParaRPr>
          </a:p>
        </p:txBody>
      </p:sp>
      <p:sp>
        <p:nvSpPr>
          <p:cNvPr id="4" name="Rectangle 3">
            <a:extLst>
              <a:ext uri="{FF2B5EF4-FFF2-40B4-BE49-F238E27FC236}">
                <a16:creationId xmlns:a16="http://schemas.microsoft.com/office/drawing/2014/main" id="{57B97209-8B8E-4372-BC1C-3DAFAD5C1737}"/>
              </a:ext>
            </a:extLst>
          </p:cNvPr>
          <p:cNvSpPr/>
          <p:nvPr/>
        </p:nvSpPr>
        <p:spPr>
          <a:xfrm>
            <a:off x="838199" y="2528497"/>
            <a:ext cx="10515600" cy="448584"/>
          </a:xfrm>
          <a:prstGeom prst="rect">
            <a:avLst/>
          </a:prstGeom>
        </p:spPr>
        <p:txBody>
          <a:bodyPr wrap="square">
            <a:spAutoFit/>
          </a:bodyPr>
          <a:lstStyle/>
          <a:p>
            <a:pPr marL="228600" lvl="0" indent="-228600">
              <a:lnSpc>
                <a:spcPct val="125000"/>
              </a:lnSpc>
              <a:spcBef>
                <a:spcPts val="1000"/>
              </a:spcBef>
              <a:buFont typeface="Arial" panose="020B0604020202020204" pitchFamily="34" charset="0"/>
              <a:buChar char="•"/>
            </a:pPr>
            <a:endParaRPr lang="en-US" altLang="en-US" sz="2000" dirty="0">
              <a:solidFill>
                <a:srgbClr val="0070C0"/>
              </a:solidFill>
              <a:latin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E3FB3F5-B515-4848-A444-5C46D0C9BE7F}"/>
              </a:ext>
            </a:extLst>
          </p:cNvPr>
          <p:cNvPicPr>
            <a:picLocks noChangeAspect="1"/>
          </p:cNvPicPr>
          <p:nvPr/>
        </p:nvPicPr>
        <p:blipFill>
          <a:blip r:embed="rId4"/>
          <a:stretch>
            <a:fillRect/>
          </a:stretch>
        </p:blipFill>
        <p:spPr>
          <a:xfrm>
            <a:off x="9677400" y="822859"/>
            <a:ext cx="2183338" cy="480719"/>
          </a:xfrm>
          <a:prstGeom prst="rect">
            <a:avLst/>
          </a:prstGeom>
        </p:spPr>
      </p:pic>
      <p:pic>
        <p:nvPicPr>
          <p:cNvPr id="3" name="Picture 2">
            <a:extLst>
              <a:ext uri="{FF2B5EF4-FFF2-40B4-BE49-F238E27FC236}">
                <a16:creationId xmlns:a16="http://schemas.microsoft.com/office/drawing/2014/main" id="{63309B16-AAEF-43AB-B80B-209351F65F21}"/>
              </a:ext>
            </a:extLst>
          </p:cNvPr>
          <p:cNvPicPr>
            <a:picLocks noChangeAspect="1"/>
          </p:cNvPicPr>
          <p:nvPr/>
        </p:nvPicPr>
        <p:blipFill>
          <a:blip r:embed="rId5"/>
          <a:stretch>
            <a:fillRect/>
          </a:stretch>
        </p:blipFill>
        <p:spPr>
          <a:xfrm>
            <a:off x="0" y="2319310"/>
            <a:ext cx="12192000" cy="3738625"/>
          </a:xfrm>
          <a:prstGeom prst="rect">
            <a:avLst/>
          </a:prstGeom>
        </p:spPr>
      </p:pic>
    </p:spTree>
    <p:extLst>
      <p:ext uri="{BB962C8B-B14F-4D97-AF65-F5344CB8AC3E}">
        <p14:creationId xmlns:p14="http://schemas.microsoft.com/office/powerpoint/2010/main" val="373216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p:txBody>
          <a:bodyPr>
            <a:normAutofit/>
          </a:bodyPr>
          <a:lstStyle/>
          <a:p>
            <a:pPr marL="0" indent="0">
              <a:buNone/>
            </a:pPr>
            <a:endParaRPr lang="en-US" sz="3200" dirty="0"/>
          </a:p>
          <a:p>
            <a:pPr marL="91440" indent="0">
              <a:spcBef>
                <a:spcPts val="0"/>
              </a:spcBef>
              <a:spcAft>
                <a:spcPts val="1200"/>
              </a:spcAft>
              <a:buNone/>
              <a:tabLst>
                <a:tab pos="457200" algn="l"/>
              </a:tabLst>
            </a:pPr>
            <a:endParaRPr lang="en-US" sz="1800" dirty="0">
              <a:solidFill>
                <a:srgbClr val="16254C"/>
              </a:solidFill>
            </a:endParaRPr>
          </a:p>
        </p:txBody>
      </p:sp>
      <p:sp>
        <p:nvSpPr>
          <p:cNvPr id="5" name="Subtitle 1">
            <a:extLst>
              <a:ext uri="{FF2B5EF4-FFF2-40B4-BE49-F238E27FC236}">
                <a16:creationId xmlns:a16="http://schemas.microsoft.com/office/drawing/2014/main" id="{86A1429F-2D61-43FF-A800-A45F67E13444}"/>
              </a:ext>
            </a:extLst>
          </p:cNvPr>
          <p:cNvSpPr txBox="1">
            <a:spLocks/>
          </p:cNvSpPr>
          <p:nvPr/>
        </p:nvSpPr>
        <p:spPr>
          <a:xfrm>
            <a:off x="1232021" y="2295219"/>
            <a:ext cx="10121779" cy="3259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bject 7">
            <a:extLst>
              <a:ext uri="{FF2B5EF4-FFF2-40B4-BE49-F238E27FC236}">
                <a16:creationId xmlns:a16="http://schemas.microsoft.com/office/drawing/2014/main" id="{C26B73C3-6308-40E2-AA9B-A6AF080C4B8F}"/>
              </a:ext>
            </a:extLst>
          </p:cNvPr>
          <p:cNvSpPr txBox="1">
            <a:spLocks noGrp="1"/>
          </p:cNvSpPr>
          <p:nvPr>
            <p:ph type="title"/>
          </p:nvPr>
        </p:nvSpPr>
        <p:spPr>
          <a:xfrm>
            <a:off x="838200" y="226457"/>
            <a:ext cx="10515600" cy="1723549"/>
          </a:xfrm>
          <a:prstGeom prst="rect">
            <a:avLst/>
          </a:prstGeom>
        </p:spPr>
        <p:txBody>
          <a:bodyPr vert="horz" wrap="square" lIns="0" tIns="0" rIns="0" bIns="0" rtlCol="0">
            <a:spAutoFit/>
          </a:bodyPr>
          <a:lstStyle/>
          <a:p>
            <a:pPr marL="16977" lvl="0">
              <a:lnSpc>
                <a:spcPct val="100000"/>
              </a:lnSpc>
              <a:spcBef>
                <a:spcPts val="0"/>
              </a:spcBef>
              <a:defRPr/>
            </a:pPr>
            <a:r>
              <a:rPr lang="en-US" sz="3200" b="1" dirty="0">
                <a:latin typeface="Calibri"/>
                <a:cs typeface="Calibri"/>
              </a:rPr>
              <a:t>About USDA Rural Development - Rural Areas</a:t>
            </a:r>
            <a:br>
              <a:rPr lang="en-US" sz="3200" b="1" dirty="0">
                <a:latin typeface="Calibri"/>
                <a:cs typeface="Calibri"/>
              </a:rPr>
            </a:br>
            <a:r>
              <a:rPr lang="en-US" sz="2400" dirty="0">
                <a:solidFill>
                  <a:prstClr val="white"/>
                </a:solidFill>
                <a:latin typeface="Calibri" panose="020F0502020204030204"/>
                <a:hlinkClick r:id="rId3">
                  <a:extLst>
                    <a:ext uri="{A12FA001-AC4F-418D-AE19-62706E023703}">
                      <ahyp:hlinkClr xmlns:ahyp="http://schemas.microsoft.com/office/drawing/2018/hyperlinkcolor" val="tx"/>
                    </a:ext>
                  </a:extLst>
                </a:hlinkClick>
              </a:rPr>
              <a:t>https://eligibility.sc.egov.usda.gov/eligibility/welcomeAction.do</a:t>
            </a:r>
            <a:br>
              <a:rPr lang="en-US" sz="2400" dirty="0">
                <a:solidFill>
                  <a:prstClr val="white"/>
                </a:solidFill>
                <a:latin typeface="Calibri" panose="020F0502020204030204"/>
              </a:rPr>
            </a:br>
            <a:r>
              <a:rPr lang="en-US" sz="2400" dirty="0">
                <a:solidFill>
                  <a:prstClr val="white"/>
                </a:solidFill>
                <a:latin typeface="Calibri" panose="020F0502020204030204"/>
              </a:rPr>
              <a:t>‘Property Eligibility’ button</a:t>
            </a:r>
            <a:br>
              <a:rPr lang="en-US" sz="3200" dirty="0">
                <a:solidFill>
                  <a:prstClr val="white"/>
                </a:solidFill>
                <a:latin typeface="Calibri" panose="020F0502020204030204"/>
              </a:rPr>
            </a:br>
            <a:endParaRPr sz="3200" b="1" dirty="0">
              <a:latin typeface="Calibri"/>
              <a:cs typeface="Calibri"/>
            </a:endParaRPr>
          </a:p>
        </p:txBody>
      </p:sp>
      <p:pic>
        <p:nvPicPr>
          <p:cNvPr id="8" name="Picture 7">
            <a:extLst>
              <a:ext uri="{FF2B5EF4-FFF2-40B4-BE49-F238E27FC236}">
                <a16:creationId xmlns:a16="http://schemas.microsoft.com/office/drawing/2014/main" id="{464CCF02-DE37-4A1B-9FB2-768BBD371FD2}"/>
              </a:ext>
            </a:extLst>
          </p:cNvPr>
          <p:cNvPicPr>
            <a:picLocks noChangeAspect="1"/>
          </p:cNvPicPr>
          <p:nvPr/>
        </p:nvPicPr>
        <p:blipFill>
          <a:blip r:embed="rId4"/>
          <a:stretch>
            <a:fillRect/>
          </a:stretch>
        </p:blipFill>
        <p:spPr>
          <a:xfrm>
            <a:off x="9677400" y="822859"/>
            <a:ext cx="2183338" cy="480719"/>
          </a:xfrm>
          <a:prstGeom prst="rect">
            <a:avLst/>
          </a:prstGeom>
        </p:spPr>
      </p:pic>
      <p:pic>
        <p:nvPicPr>
          <p:cNvPr id="2" name="Picture 1">
            <a:extLst>
              <a:ext uri="{FF2B5EF4-FFF2-40B4-BE49-F238E27FC236}">
                <a16:creationId xmlns:a16="http://schemas.microsoft.com/office/drawing/2014/main" id="{CDA7000E-3E43-47F0-9AAD-6D8BB6026075}"/>
              </a:ext>
            </a:extLst>
          </p:cNvPr>
          <p:cNvPicPr>
            <a:picLocks noChangeAspect="1"/>
          </p:cNvPicPr>
          <p:nvPr/>
        </p:nvPicPr>
        <p:blipFill>
          <a:blip r:embed="rId5"/>
          <a:stretch>
            <a:fillRect/>
          </a:stretch>
        </p:blipFill>
        <p:spPr>
          <a:xfrm>
            <a:off x="0" y="1551765"/>
            <a:ext cx="12192000" cy="5306235"/>
          </a:xfrm>
          <a:prstGeom prst="rect">
            <a:avLst/>
          </a:prstGeom>
        </p:spPr>
      </p:pic>
    </p:spTree>
    <p:extLst>
      <p:ext uri="{BB962C8B-B14F-4D97-AF65-F5344CB8AC3E}">
        <p14:creationId xmlns:p14="http://schemas.microsoft.com/office/powerpoint/2010/main" val="4193110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bas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315" y="0"/>
            <a:ext cx="4800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4339" name="Freeform 4"/>
          <p:cNvSpPr>
            <a:spLocks/>
          </p:cNvSpPr>
          <p:nvPr/>
        </p:nvSpPr>
        <p:spPr bwMode="auto">
          <a:xfrm>
            <a:off x="5638800" y="303214"/>
            <a:ext cx="438150" cy="153987"/>
          </a:xfrm>
          <a:custGeom>
            <a:avLst/>
            <a:gdLst>
              <a:gd name="T0" fmla="*/ 5591 w 427114"/>
              <a:gd name="T1" fmla="*/ 5651 h 168251"/>
              <a:gd name="T2" fmla="*/ 11183 w 427114"/>
              <a:gd name="T3" fmla="*/ 12823 h 168251"/>
              <a:gd name="T4" fmla="*/ 0 w 427114"/>
              <a:gd name="T5" fmla="*/ 45097 h 168251"/>
              <a:gd name="T6" fmla="*/ 22362 w 427114"/>
              <a:gd name="T7" fmla="*/ 59441 h 168251"/>
              <a:gd name="T8" fmla="*/ 39134 w 427114"/>
              <a:gd name="T9" fmla="*/ 63026 h 168251"/>
              <a:gd name="T10" fmla="*/ 55903 w 427114"/>
              <a:gd name="T11" fmla="*/ 64819 h 168251"/>
              <a:gd name="T12" fmla="*/ 95037 w 427114"/>
              <a:gd name="T13" fmla="*/ 61233 h 168251"/>
              <a:gd name="T14" fmla="*/ 134170 w 427114"/>
              <a:gd name="T15" fmla="*/ 57646 h 168251"/>
              <a:gd name="T16" fmla="*/ 206846 w 427114"/>
              <a:gd name="T17" fmla="*/ 59441 h 168251"/>
              <a:gd name="T18" fmla="*/ 223616 w 427114"/>
              <a:gd name="T19" fmla="*/ 61233 h 168251"/>
              <a:gd name="T20" fmla="*/ 251569 w 427114"/>
              <a:gd name="T21" fmla="*/ 63026 h 168251"/>
              <a:gd name="T22" fmla="*/ 335426 w 427114"/>
              <a:gd name="T23" fmla="*/ 66612 h 168251"/>
              <a:gd name="T24" fmla="*/ 436053 w 427114"/>
              <a:gd name="T25" fmla="*/ 64819 h 168251"/>
              <a:gd name="T26" fmla="*/ 469597 w 427114"/>
              <a:gd name="T27" fmla="*/ 61233 h 168251"/>
              <a:gd name="T28" fmla="*/ 514317 w 427114"/>
              <a:gd name="T29" fmla="*/ 59441 h 168251"/>
              <a:gd name="T30" fmla="*/ 542271 w 427114"/>
              <a:gd name="T31" fmla="*/ 61233 h 168251"/>
              <a:gd name="T32" fmla="*/ 547862 w 427114"/>
              <a:gd name="T33" fmla="*/ 50474 h 168251"/>
              <a:gd name="T34" fmla="*/ 542271 w 427114"/>
              <a:gd name="T35" fmla="*/ 27166 h 168251"/>
              <a:gd name="T36" fmla="*/ 536678 w 427114"/>
              <a:gd name="T37" fmla="*/ 14616 h 168251"/>
              <a:gd name="T38" fmla="*/ 525500 w 427114"/>
              <a:gd name="T39" fmla="*/ 11030 h 168251"/>
              <a:gd name="T40" fmla="*/ 480775 w 427114"/>
              <a:gd name="T41" fmla="*/ 7444 h 168251"/>
              <a:gd name="T42" fmla="*/ 419281 w 427114"/>
              <a:gd name="T43" fmla="*/ 9237 h 168251"/>
              <a:gd name="T44" fmla="*/ 391330 w 427114"/>
              <a:gd name="T45" fmla="*/ 11030 h 168251"/>
              <a:gd name="T46" fmla="*/ 145350 w 427114"/>
              <a:gd name="T47" fmla="*/ 11030 h 168251"/>
              <a:gd name="T48" fmla="*/ 84322 w 427114"/>
              <a:gd name="T49" fmla="*/ 869 h 168251"/>
              <a:gd name="T50" fmla="*/ 117397 w 427114"/>
              <a:gd name="T51" fmla="*/ 5651 h 168251"/>
              <a:gd name="T52" fmla="*/ 100630 w 427114"/>
              <a:gd name="T53" fmla="*/ 2065 h 168251"/>
              <a:gd name="T54" fmla="*/ 16769 w 427114"/>
              <a:gd name="T55" fmla="*/ 5651 h 168251"/>
              <a:gd name="T56" fmla="*/ 5591 w 427114"/>
              <a:gd name="T57" fmla="*/ 5651 h 1682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7114"/>
              <a:gd name="T88" fmla="*/ 0 h 168251"/>
              <a:gd name="T89" fmla="*/ 427114 w 427114"/>
              <a:gd name="T90" fmla="*/ 168251 h 1682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7114" h="168251">
                <a:moveTo>
                  <a:pt x="4334" y="13658"/>
                </a:moveTo>
                <a:cubicBezTo>
                  <a:pt x="3612" y="16547"/>
                  <a:pt x="8667" y="25037"/>
                  <a:pt x="8667" y="30993"/>
                </a:cubicBezTo>
                <a:cubicBezTo>
                  <a:pt x="8667" y="61380"/>
                  <a:pt x="4637" y="81182"/>
                  <a:pt x="0" y="108999"/>
                </a:cubicBezTo>
                <a:cubicBezTo>
                  <a:pt x="6885" y="129655"/>
                  <a:pt x="3581" y="132666"/>
                  <a:pt x="17335" y="143668"/>
                </a:cubicBezTo>
                <a:cubicBezTo>
                  <a:pt x="21402" y="146921"/>
                  <a:pt x="25678" y="150006"/>
                  <a:pt x="30336" y="152335"/>
                </a:cubicBezTo>
                <a:cubicBezTo>
                  <a:pt x="34422" y="154378"/>
                  <a:pt x="39003" y="155224"/>
                  <a:pt x="43337" y="156669"/>
                </a:cubicBezTo>
                <a:cubicBezTo>
                  <a:pt x="97540" y="143117"/>
                  <a:pt x="30142" y="160439"/>
                  <a:pt x="73672" y="148002"/>
                </a:cubicBezTo>
                <a:cubicBezTo>
                  <a:pt x="111737" y="137127"/>
                  <a:pt x="72856" y="149719"/>
                  <a:pt x="104008" y="139334"/>
                </a:cubicBezTo>
                <a:cubicBezTo>
                  <a:pt x="122787" y="140779"/>
                  <a:pt x="141656" y="141332"/>
                  <a:pt x="160345" y="143668"/>
                </a:cubicBezTo>
                <a:cubicBezTo>
                  <a:pt x="164878" y="144235"/>
                  <a:pt x="168914" y="146894"/>
                  <a:pt x="173346" y="148002"/>
                </a:cubicBezTo>
                <a:cubicBezTo>
                  <a:pt x="180492" y="149788"/>
                  <a:pt x="187722" y="151293"/>
                  <a:pt x="195014" y="152335"/>
                </a:cubicBezTo>
                <a:cubicBezTo>
                  <a:pt x="306428" y="168251"/>
                  <a:pt x="178340" y="147391"/>
                  <a:pt x="260019" y="161002"/>
                </a:cubicBezTo>
                <a:cubicBezTo>
                  <a:pt x="286021" y="159558"/>
                  <a:pt x="312184" y="159899"/>
                  <a:pt x="338025" y="156669"/>
                </a:cubicBezTo>
                <a:cubicBezTo>
                  <a:pt x="347091" y="155536"/>
                  <a:pt x="354961" y="149135"/>
                  <a:pt x="364027" y="148002"/>
                </a:cubicBezTo>
                <a:lnTo>
                  <a:pt x="398696" y="143668"/>
                </a:lnTo>
                <a:cubicBezTo>
                  <a:pt x="405919" y="145113"/>
                  <a:pt x="414705" y="152717"/>
                  <a:pt x="420364" y="148002"/>
                </a:cubicBezTo>
                <a:cubicBezTo>
                  <a:pt x="427114" y="142377"/>
                  <a:pt x="424698" y="130787"/>
                  <a:pt x="424698" y="122000"/>
                </a:cubicBezTo>
                <a:cubicBezTo>
                  <a:pt x="424698" y="103165"/>
                  <a:pt x="422238" y="84403"/>
                  <a:pt x="420364" y="65662"/>
                </a:cubicBezTo>
                <a:cubicBezTo>
                  <a:pt x="419348" y="55498"/>
                  <a:pt x="419260" y="45017"/>
                  <a:pt x="416030" y="35327"/>
                </a:cubicBezTo>
                <a:cubicBezTo>
                  <a:pt x="414738" y="31451"/>
                  <a:pt x="411157" y="28177"/>
                  <a:pt x="407363" y="26659"/>
                </a:cubicBezTo>
                <a:cubicBezTo>
                  <a:pt x="396303" y="22235"/>
                  <a:pt x="372694" y="17992"/>
                  <a:pt x="372694" y="17992"/>
                </a:cubicBezTo>
                <a:cubicBezTo>
                  <a:pt x="356804" y="19437"/>
                  <a:pt x="340856" y="20347"/>
                  <a:pt x="325024" y="22326"/>
                </a:cubicBezTo>
                <a:cubicBezTo>
                  <a:pt x="317715" y="23240"/>
                  <a:pt x="310711" y="26261"/>
                  <a:pt x="303356" y="26659"/>
                </a:cubicBezTo>
                <a:cubicBezTo>
                  <a:pt x="267965" y="27381"/>
                  <a:pt x="146622" y="27381"/>
                  <a:pt x="112675" y="26659"/>
                </a:cubicBezTo>
                <a:cubicBezTo>
                  <a:pt x="108147" y="26055"/>
                  <a:pt x="69283" y="4452"/>
                  <a:pt x="65366" y="2102"/>
                </a:cubicBezTo>
                <a:cubicBezTo>
                  <a:pt x="61862" y="0"/>
                  <a:pt x="94198" y="16210"/>
                  <a:pt x="91007" y="13658"/>
                </a:cubicBezTo>
                <a:cubicBezTo>
                  <a:pt x="86940" y="10404"/>
                  <a:pt x="82340" y="7880"/>
                  <a:pt x="78006" y="4991"/>
                </a:cubicBezTo>
                <a:cubicBezTo>
                  <a:pt x="54635" y="7116"/>
                  <a:pt x="34530" y="6482"/>
                  <a:pt x="13001" y="13658"/>
                </a:cubicBezTo>
                <a:cubicBezTo>
                  <a:pt x="9937" y="14679"/>
                  <a:pt x="5056" y="10769"/>
                  <a:pt x="4334" y="13658"/>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0" name="Freeform 8"/>
          <p:cNvSpPr>
            <a:spLocks/>
          </p:cNvSpPr>
          <p:nvPr/>
        </p:nvSpPr>
        <p:spPr bwMode="auto">
          <a:xfrm>
            <a:off x="7145338" y="1066800"/>
            <a:ext cx="246062" cy="304800"/>
          </a:xfrm>
          <a:custGeom>
            <a:avLst/>
            <a:gdLst>
              <a:gd name="T0" fmla="*/ 67766 w 225535"/>
              <a:gd name="T1" fmla="*/ 216216 h 228959"/>
              <a:gd name="T2" fmla="*/ 252878 w 225535"/>
              <a:gd name="T3" fmla="*/ 367017 h 228959"/>
              <a:gd name="T4" fmla="*/ 396850 w 225535"/>
              <a:gd name="T5" fmla="*/ 65421 h 228959"/>
              <a:gd name="T6" fmla="*/ 520250 w 225535"/>
              <a:gd name="T7" fmla="*/ 216216 h 228959"/>
              <a:gd name="T8" fmla="*/ 479113 w 225535"/>
              <a:gd name="T9" fmla="*/ 668622 h 228959"/>
              <a:gd name="T10" fmla="*/ 458550 w 225535"/>
              <a:gd name="T11" fmla="*/ 1121026 h 228959"/>
              <a:gd name="T12" fmla="*/ 355712 w 225535"/>
              <a:gd name="T13" fmla="*/ 2025813 h 228959"/>
              <a:gd name="T14" fmla="*/ 314579 w 225535"/>
              <a:gd name="T15" fmla="*/ 2478221 h 228959"/>
              <a:gd name="T16" fmla="*/ 294008 w 225535"/>
              <a:gd name="T17" fmla="*/ 3232229 h 228959"/>
              <a:gd name="T18" fmla="*/ 191169 w 225535"/>
              <a:gd name="T19" fmla="*/ 2930626 h 228959"/>
              <a:gd name="T20" fmla="*/ 88333 w 225535"/>
              <a:gd name="T21" fmla="*/ 1875027 h 228959"/>
              <a:gd name="T22" fmla="*/ 26631 w 225535"/>
              <a:gd name="T23" fmla="*/ 1573416 h 228959"/>
              <a:gd name="T24" fmla="*/ 67766 w 225535"/>
              <a:gd name="T25" fmla="*/ 216216 h 2289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5535"/>
              <a:gd name="T40" fmla="*/ 0 h 228959"/>
              <a:gd name="T41" fmla="*/ 225535 w 225535"/>
              <a:gd name="T42" fmla="*/ 228959 h 2289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5535" h="228959">
                <a:moveTo>
                  <a:pt x="28423" y="12368"/>
                </a:moveTo>
                <a:cubicBezTo>
                  <a:pt x="44238" y="866"/>
                  <a:pt x="80022" y="20995"/>
                  <a:pt x="106061" y="20995"/>
                </a:cubicBezTo>
                <a:cubicBezTo>
                  <a:pt x="116887" y="20995"/>
                  <a:pt x="154246" y="7808"/>
                  <a:pt x="166446" y="3742"/>
                </a:cubicBezTo>
                <a:cubicBezTo>
                  <a:pt x="183699" y="6617"/>
                  <a:pt x="205836" y="0"/>
                  <a:pt x="218204" y="12368"/>
                </a:cubicBezTo>
                <a:cubicBezTo>
                  <a:pt x="225535" y="19699"/>
                  <a:pt x="205588" y="28975"/>
                  <a:pt x="200951" y="38248"/>
                </a:cubicBezTo>
                <a:cubicBezTo>
                  <a:pt x="196885" y="46381"/>
                  <a:pt x="196391" y="55994"/>
                  <a:pt x="192325" y="64127"/>
                </a:cubicBezTo>
                <a:cubicBezTo>
                  <a:pt x="176262" y="96253"/>
                  <a:pt x="173040" y="87269"/>
                  <a:pt x="149193" y="115885"/>
                </a:cubicBezTo>
                <a:cubicBezTo>
                  <a:pt x="142556" y="123850"/>
                  <a:pt x="137691" y="133138"/>
                  <a:pt x="131940" y="141765"/>
                </a:cubicBezTo>
                <a:cubicBezTo>
                  <a:pt x="129064" y="156142"/>
                  <a:pt x="130587" y="172167"/>
                  <a:pt x="123313" y="184897"/>
                </a:cubicBezTo>
                <a:cubicBezTo>
                  <a:pt x="98134" y="228959"/>
                  <a:pt x="87930" y="187018"/>
                  <a:pt x="80181" y="167644"/>
                </a:cubicBezTo>
                <a:cubicBezTo>
                  <a:pt x="55408" y="105710"/>
                  <a:pt x="82505" y="122410"/>
                  <a:pt x="37049" y="107259"/>
                </a:cubicBezTo>
                <a:cubicBezTo>
                  <a:pt x="28423" y="101508"/>
                  <a:pt x="13025" y="100206"/>
                  <a:pt x="11170" y="90006"/>
                </a:cubicBezTo>
                <a:cubicBezTo>
                  <a:pt x="0" y="28569"/>
                  <a:pt x="12608" y="23870"/>
                  <a:pt x="28423" y="12368"/>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1" name="Freeform 9"/>
          <p:cNvSpPr>
            <a:spLocks/>
          </p:cNvSpPr>
          <p:nvPr/>
        </p:nvSpPr>
        <p:spPr bwMode="auto">
          <a:xfrm>
            <a:off x="4422775" y="2235201"/>
            <a:ext cx="266700" cy="244475"/>
          </a:xfrm>
          <a:custGeom>
            <a:avLst/>
            <a:gdLst>
              <a:gd name="T0" fmla="*/ 109459 w 267419"/>
              <a:gd name="T1" fmla="*/ 8091 h 244441"/>
              <a:gd name="T2" fmla="*/ 244178 w 267419"/>
              <a:gd name="T3" fmla="*/ 16726 h 244441"/>
              <a:gd name="T4" fmla="*/ 261018 w 267419"/>
              <a:gd name="T5" fmla="*/ 68557 h 244441"/>
              <a:gd name="T6" fmla="*/ 235758 w 267419"/>
              <a:gd name="T7" fmla="*/ 154929 h 244441"/>
              <a:gd name="T8" fmla="*/ 218918 w 267419"/>
              <a:gd name="T9" fmla="*/ 180835 h 244441"/>
              <a:gd name="T10" fmla="*/ 210498 w 267419"/>
              <a:gd name="T11" fmla="*/ 206750 h 244441"/>
              <a:gd name="T12" fmla="*/ 151559 w 267419"/>
              <a:gd name="T13" fmla="*/ 163564 h 244441"/>
              <a:gd name="T14" fmla="*/ 126301 w 267419"/>
              <a:gd name="T15" fmla="*/ 154929 h 244441"/>
              <a:gd name="T16" fmla="*/ 92620 w 267419"/>
              <a:gd name="T17" fmla="*/ 163564 h 244441"/>
              <a:gd name="T18" fmla="*/ 42101 w 267419"/>
              <a:gd name="T19" fmla="*/ 180835 h 244441"/>
              <a:gd name="T20" fmla="*/ 25261 w 267419"/>
              <a:gd name="T21" fmla="*/ 146285 h 244441"/>
              <a:gd name="T22" fmla="*/ 8420 w 267419"/>
              <a:gd name="T23" fmla="*/ 120378 h 244441"/>
              <a:gd name="T24" fmla="*/ 0 w 267419"/>
              <a:gd name="T25" fmla="*/ 94463 h 244441"/>
              <a:gd name="T26" fmla="*/ 42101 w 267419"/>
              <a:gd name="T27" fmla="*/ 42642 h 244441"/>
              <a:gd name="T28" fmla="*/ 67358 w 267419"/>
              <a:gd name="T29" fmla="*/ 34006 h 244441"/>
              <a:gd name="T30" fmla="*/ 92620 w 267419"/>
              <a:gd name="T31" fmla="*/ 16726 h 244441"/>
              <a:gd name="T32" fmla="*/ 109459 w 267419"/>
              <a:gd name="T33" fmla="*/ 8091 h 2444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419"/>
              <a:gd name="T52" fmla="*/ 0 h 244441"/>
              <a:gd name="T53" fmla="*/ 267419 w 267419"/>
              <a:gd name="T54" fmla="*/ 244441 h 2444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419" h="244441">
                <a:moveTo>
                  <a:pt x="112144" y="8082"/>
                </a:moveTo>
                <a:cubicBezTo>
                  <a:pt x="138023" y="8082"/>
                  <a:pt x="207204" y="0"/>
                  <a:pt x="250167" y="16708"/>
                </a:cubicBezTo>
                <a:cubicBezTo>
                  <a:pt x="267117" y="23300"/>
                  <a:pt x="267419" y="68467"/>
                  <a:pt x="267419" y="68467"/>
                </a:cubicBezTo>
                <a:cubicBezTo>
                  <a:pt x="262597" y="87757"/>
                  <a:pt x="249941" y="142129"/>
                  <a:pt x="241540" y="154731"/>
                </a:cubicBezTo>
                <a:lnTo>
                  <a:pt x="224287" y="180610"/>
                </a:lnTo>
                <a:cubicBezTo>
                  <a:pt x="221412" y="189236"/>
                  <a:pt x="222091" y="200059"/>
                  <a:pt x="215661" y="206489"/>
                </a:cubicBezTo>
                <a:cubicBezTo>
                  <a:pt x="177710" y="244441"/>
                  <a:pt x="177496" y="170764"/>
                  <a:pt x="155276" y="163357"/>
                </a:cubicBezTo>
                <a:lnTo>
                  <a:pt x="129397" y="154731"/>
                </a:lnTo>
                <a:cubicBezTo>
                  <a:pt x="117895" y="157606"/>
                  <a:pt x="106247" y="159950"/>
                  <a:pt x="94891" y="163357"/>
                </a:cubicBezTo>
                <a:cubicBezTo>
                  <a:pt x="77472" y="168583"/>
                  <a:pt x="43133" y="180610"/>
                  <a:pt x="43133" y="180610"/>
                </a:cubicBezTo>
                <a:cubicBezTo>
                  <a:pt x="37382" y="169108"/>
                  <a:pt x="32260" y="157270"/>
                  <a:pt x="25880" y="146105"/>
                </a:cubicBezTo>
                <a:cubicBezTo>
                  <a:pt x="20736" y="137103"/>
                  <a:pt x="13264" y="129498"/>
                  <a:pt x="8627" y="120225"/>
                </a:cubicBezTo>
                <a:cubicBezTo>
                  <a:pt x="4560" y="112092"/>
                  <a:pt x="2876" y="102972"/>
                  <a:pt x="0" y="94346"/>
                </a:cubicBezTo>
                <a:cubicBezTo>
                  <a:pt x="12732" y="75249"/>
                  <a:pt x="23205" y="55873"/>
                  <a:pt x="43133" y="42588"/>
                </a:cubicBezTo>
                <a:cubicBezTo>
                  <a:pt x="50699" y="37544"/>
                  <a:pt x="60879" y="38028"/>
                  <a:pt x="69012" y="33961"/>
                </a:cubicBezTo>
                <a:cubicBezTo>
                  <a:pt x="78285" y="29324"/>
                  <a:pt x="86001" y="22042"/>
                  <a:pt x="94891" y="16708"/>
                </a:cubicBezTo>
                <a:cubicBezTo>
                  <a:pt x="100404" y="13400"/>
                  <a:pt x="86265" y="8082"/>
                  <a:pt x="112144" y="8082"/>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2" name="Freeform 11"/>
          <p:cNvSpPr>
            <a:spLocks/>
          </p:cNvSpPr>
          <p:nvPr/>
        </p:nvSpPr>
        <p:spPr bwMode="auto">
          <a:xfrm>
            <a:off x="7467600" y="2057400"/>
            <a:ext cx="228600" cy="228600"/>
          </a:xfrm>
          <a:custGeom>
            <a:avLst/>
            <a:gdLst>
              <a:gd name="T0" fmla="*/ 2204807 w 162599"/>
              <a:gd name="T1" fmla="*/ 165771 h 182311"/>
              <a:gd name="T2" fmla="*/ 1424035 w 162599"/>
              <a:gd name="T3" fmla="*/ 911718 h 182311"/>
              <a:gd name="T4" fmla="*/ 643240 w 162599"/>
              <a:gd name="T5" fmla="*/ 1077485 h 182311"/>
              <a:gd name="T6" fmla="*/ 382962 w 162599"/>
              <a:gd name="T7" fmla="*/ 1409011 h 182311"/>
              <a:gd name="T8" fmla="*/ 122708 w 162599"/>
              <a:gd name="T9" fmla="*/ 1657665 h 182311"/>
              <a:gd name="T10" fmla="*/ 903470 w 162599"/>
              <a:gd name="T11" fmla="*/ 1740539 h 182311"/>
              <a:gd name="T12" fmla="*/ 4807440 w 162599"/>
              <a:gd name="T13" fmla="*/ 1326134 h 182311"/>
              <a:gd name="T14" fmla="*/ 4547186 w 162599"/>
              <a:gd name="T15" fmla="*/ 994600 h 182311"/>
              <a:gd name="T16" fmla="*/ 4026637 w 162599"/>
              <a:gd name="T17" fmla="*/ 497297 h 182311"/>
              <a:gd name="T18" fmla="*/ 3766415 w 162599"/>
              <a:gd name="T19" fmla="*/ 248646 h 182311"/>
              <a:gd name="T20" fmla="*/ 3506116 w 162599"/>
              <a:gd name="T21" fmla="*/ 0 h 182311"/>
              <a:gd name="T22" fmla="*/ 2204807 w 162599"/>
              <a:gd name="T23" fmla="*/ 165771 h 1823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599"/>
              <a:gd name="T37" fmla="*/ 0 h 182311"/>
              <a:gd name="T38" fmla="*/ 162599 w 162599"/>
              <a:gd name="T39" fmla="*/ 182311 h 1823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599" h="182311">
                <a:moveTo>
                  <a:pt x="73078" y="17253"/>
                </a:moveTo>
                <a:cubicBezTo>
                  <a:pt x="61576" y="33068"/>
                  <a:pt x="71459" y="70631"/>
                  <a:pt x="47199" y="94891"/>
                </a:cubicBezTo>
                <a:cubicBezTo>
                  <a:pt x="39868" y="102222"/>
                  <a:pt x="29946" y="106393"/>
                  <a:pt x="21320" y="112144"/>
                </a:cubicBezTo>
                <a:cubicBezTo>
                  <a:pt x="18444" y="123646"/>
                  <a:pt x="15950" y="135249"/>
                  <a:pt x="12693" y="146649"/>
                </a:cubicBezTo>
                <a:cubicBezTo>
                  <a:pt x="10195" y="155392"/>
                  <a:pt x="0" y="164396"/>
                  <a:pt x="4067" y="172529"/>
                </a:cubicBezTo>
                <a:cubicBezTo>
                  <a:pt x="8133" y="180662"/>
                  <a:pt x="21320" y="178280"/>
                  <a:pt x="29946" y="181155"/>
                </a:cubicBezTo>
                <a:cubicBezTo>
                  <a:pt x="36645" y="180039"/>
                  <a:pt x="146688" y="182311"/>
                  <a:pt x="159342" y="138023"/>
                </a:cubicBezTo>
                <a:cubicBezTo>
                  <a:pt x="162599" y="126623"/>
                  <a:pt x="154123" y="114873"/>
                  <a:pt x="150716" y="103517"/>
                </a:cubicBezTo>
                <a:cubicBezTo>
                  <a:pt x="145490" y="86098"/>
                  <a:pt x="139214" y="69012"/>
                  <a:pt x="133463" y="51759"/>
                </a:cubicBezTo>
                <a:lnTo>
                  <a:pt x="124837" y="25879"/>
                </a:lnTo>
                <a:lnTo>
                  <a:pt x="116210" y="0"/>
                </a:lnTo>
                <a:cubicBezTo>
                  <a:pt x="87603" y="9536"/>
                  <a:pt x="84580" y="1438"/>
                  <a:pt x="73078" y="17253"/>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3" name="Freeform 13"/>
          <p:cNvSpPr>
            <a:spLocks/>
          </p:cNvSpPr>
          <p:nvPr/>
        </p:nvSpPr>
        <p:spPr bwMode="auto">
          <a:xfrm>
            <a:off x="4641851" y="3475038"/>
            <a:ext cx="207963" cy="239712"/>
          </a:xfrm>
          <a:custGeom>
            <a:avLst/>
            <a:gdLst>
              <a:gd name="T0" fmla="*/ 25921 w 207494"/>
              <a:gd name="T1" fmla="*/ 20713 h 240058"/>
              <a:gd name="T2" fmla="*/ 181450 w 207494"/>
              <a:gd name="T3" fmla="*/ 20713 h 240058"/>
              <a:gd name="T4" fmla="*/ 210613 w 207494"/>
              <a:gd name="T5" fmla="*/ 39517 h 240058"/>
              <a:gd name="T6" fmla="*/ 200891 w 207494"/>
              <a:gd name="T7" fmla="*/ 105332 h 240058"/>
              <a:gd name="T8" fmla="*/ 142568 w 207494"/>
              <a:gd name="T9" fmla="*/ 161746 h 240058"/>
              <a:gd name="T10" fmla="*/ 74524 w 207494"/>
              <a:gd name="T11" fmla="*/ 236960 h 240058"/>
              <a:gd name="T12" fmla="*/ 35641 w 207494"/>
              <a:gd name="T13" fmla="*/ 227561 h 240058"/>
              <a:gd name="T14" fmla="*/ 25921 w 207494"/>
              <a:gd name="T15" fmla="*/ 161746 h 240058"/>
              <a:gd name="T16" fmla="*/ 55083 w 207494"/>
              <a:gd name="T17" fmla="*/ 142940 h 240058"/>
              <a:gd name="T18" fmla="*/ 84245 w 207494"/>
              <a:gd name="T19" fmla="*/ 86528 h 240058"/>
              <a:gd name="T20" fmla="*/ 55083 w 207494"/>
              <a:gd name="T21" fmla="*/ 67723 h 240058"/>
              <a:gd name="T22" fmla="*/ 25921 w 207494"/>
              <a:gd name="T23" fmla="*/ 39517 h 240058"/>
              <a:gd name="T24" fmla="*/ 25921 w 207494"/>
              <a:gd name="T25" fmla="*/ 20713 h 2400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494"/>
              <a:gd name="T40" fmla="*/ 0 h 240058"/>
              <a:gd name="T41" fmla="*/ 207494 w 207494"/>
              <a:gd name="T42" fmla="*/ 240058 h 2400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494" h="240058">
                <a:moveTo>
                  <a:pt x="25400" y="20983"/>
                </a:moveTo>
                <a:cubicBezTo>
                  <a:pt x="50800" y="17808"/>
                  <a:pt x="128839" y="0"/>
                  <a:pt x="177800" y="20983"/>
                </a:cubicBezTo>
                <a:cubicBezTo>
                  <a:pt x="188322" y="25492"/>
                  <a:pt x="196850" y="33683"/>
                  <a:pt x="206375" y="40033"/>
                </a:cubicBezTo>
                <a:cubicBezTo>
                  <a:pt x="203200" y="62258"/>
                  <a:pt x="207494" y="86941"/>
                  <a:pt x="196850" y="106708"/>
                </a:cubicBezTo>
                <a:cubicBezTo>
                  <a:pt x="184077" y="130429"/>
                  <a:pt x="154644" y="141442"/>
                  <a:pt x="139700" y="163858"/>
                </a:cubicBezTo>
                <a:cubicBezTo>
                  <a:pt x="95250" y="230533"/>
                  <a:pt x="120650" y="208308"/>
                  <a:pt x="73025" y="240058"/>
                </a:cubicBezTo>
                <a:cubicBezTo>
                  <a:pt x="60325" y="236883"/>
                  <a:pt x="45817" y="237795"/>
                  <a:pt x="34925" y="230533"/>
                </a:cubicBezTo>
                <a:cubicBezTo>
                  <a:pt x="10906" y="214520"/>
                  <a:pt x="10477" y="186243"/>
                  <a:pt x="25400" y="163858"/>
                </a:cubicBezTo>
                <a:cubicBezTo>
                  <a:pt x="31750" y="154333"/>
                  <a:pt x="44450" y="151158"/>
                  <a:pt x="53975" y="144808"/>
                </a:cubicBezTo>
                <a:cubicBezTo>
                  <a:pt x="57986" y="138791"/>
                  <a:pt x="87479" y="99981"/>
                  <a:pt x="82550" y="87658"/>
                </a:cubicBezTo>
                <a:cubicBezTo>
                  <a:pt x="78298" y="77029"/>
                  <a:pt x="62769" y="75937"/>
                  <a:pt x="53975" y="68608"/>
                </a:cubicBezTo>
                <a:cubicBezTo>
                  <a:pt x="43627" y="59984"/>
                  <a:pt x="30706" y="52414"/>
                  <a:pt x="25400" y="40033"/>
                </a:cubicBezTo>
                <a:cubicBezTo>
                  <a:pt x="20397" y="28360"/>
                  <a:pt x="0" y="24158"/>
                  <a:pt x="25400" y="20983"/>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4" name="Freeform 16"/>
          <p:cNvSpPr>
            <a:spLocks/>
          </p:cNvSpPr>
          <p:nvPr/>
        </p:nvSpPr>
        <p:spPr bwMode="auto">
          <a:xfrm>
            <a:off x="5367339" y="3438526"/>
            <a:ext cx="320675" cy="303213"/>
          </a:xfrm>
          <a:custGeom>
            <a:avLst/>
            <a:gdLst>
              <a:gd name="T0" fmla="*/ 188349 w 321211"/>
              <a:gd name="T1" fmla="*/ 20178 h 303292"/>
              <a:gd name="T2" fmla="*/ 175544 w 321211"/>
              <a:gd name="T3" fmla="*/ 15853 h 303292"/>
              <a:gd name="T4" fmla="*/ 94431 w 321211"/>
              <a:gd name="T5" fmla="*/ 97995 h 303292"/>
              <a:gd name="T6" fmla="*/ 81624 w 321211"/>
              <a:gd name="T7" fmla="*/ 102319 h 303292"/>
              <a:gd name="T8" fmla="*/ 64549 w 321211"/>
              <a:gd name="T9" fmla="*/ 106644 h 303292"/>
              <a:gd name="T10" fmla="*/ 13322 w 321211"/>
              <a:gd name="T11" fmla="*/ 110969 h 303292"/>
              <a:gd name="T12" fmla="*/ 9053 w 321211"/>
              <a:gd name="T13" fmla="*/ 158531 h 303292"/>
              <a:gd name="T14" fmla="*/ 17589 w 321211"/>
              <a:gd name="T15" fmla="*/ 167171 h 303292"/>
              <a:gd name="T16" fmla="*/ 73086 w 321211"/>
              <a:gd name="T17" fmla="*/ 175821 h 303292"/>
              <a:gd name="T18" fmla="*/ 107238 w 321211"/>
              <a:gd name="T19" fmla="*/ 184470 h 303292"/>
              <a:gd name="T20" fmla="*/ 115776 w 321211"/>
              <a:gd name="T21" fmla="*/ 197440 h 303292"/>
              <a:gd name="T22" fmla="*/ 132852 w 321211"/>
              <a:gd name="T23" fmla="*/ 236348 h 303292"/>
              <a:gd name="T24" fmla="*/ 137121 w 321211"/>
              <a:gd name="T25" fmla="*/ 292559 h 303292"/>
              <a:gd name="T26" fmla="*/ 175544 w 321211"/>
              <a:gd name="T27" fmla="*/ 288234 h 303292"/>
              <a:gd name="T28" fmla="*/ 184080 w 321211"/>
              <a:gd name="T29" fmla="*/ 262295 h 303292"/>
              <a:gd name="T30" fmla="*/ 192618 w 321211"/>
              <a:gd name="T31" fmla="*/ 236348 h 303292"/>
              <a:gd name="T32" fmla="*/ 196887 w 321211"/>
              <a:gd name="T33" fmla="*/ 223383 h 303292"/>
              <a:gd name="T34" fmla="*/ 209695 w 321211"/>
              <a:gd name="T35" fmla="*/ 219058 h 303292"/>
              <a:gd name="T36" fmla="*/ 290804 w 321211"/>
              <a:gd name="T37" fmla="*/ 210409 h 303292"/>
              <a:gd name="T38" fmla="*/ 295074 w 321211"/>
              <a:gd name="T39" fmla="*/ 180145 h 303292"/>
              <a:gd name="T40" fmla="*/ 282267 w 321211"/>
              <a:gd name="T41" fmla="*/ 175821 h 303292"/>
              <a:gd name="T42" fmla="*/ 273728 w 321211"/>
              <a:gd name="T43" fmla="*/ 162854 h 303292"/>
              <a:gd name="T44" fmla="*/ 273728 w 321211"/>
              <a:gd name="T45" fmla="*/ 119618 h 303292"/>
              <a:gd name="T46" fmla="*/ 286535 w 321211"/>
              <a:gd name="T47" fmla="*/ 115293 h 303292"/>
              <a:gd name="T48" fmla="*/ 312150 w 321211"/>
              <a:gd name="T49" fmla="*/ 80705 h 303292"/>
              <a:gd name="T50" fmla="*/ 316419 w 321211"/>
              <a:gd name="T51" fmla="*/ 67731 h 303292"/>
              <a:gd name="T52" fmla="*/ 312150 w 321211"/>
              <a:gd name="T53" fmla="*/ 50442 h 303292"/>
              <a:gd name="T54" fmla="*/ 286535 w 321211"/>
              <a:gd name="T55" fmla="*/ 33143 h 303292"/>
              <a:gd name="T56" fmla="*/ 273728 w 321211"/>
              <a:gd name="T57" fmla="*/ 24503 h 303292"/>
              <a:gd name="T58" fmla="*/ 260922 w 321211"/>
              <a:gd name="T59" fmla="*/ 20178 h 303292"/>
              <a:gd name="T60" fmla="*/ 231040 w 321211"/>
              <a:gd name="T61" fmla="*/ 11529 h 303292"/>
              <a:gd name="T62" fmla="*/ 188349 w 321211"/>
              <a:gd name="T63" fmla="*/ 20178 h 3032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211"/>
              <a:gd name="T97" fmla="*/ 0 h 303292"/>
              <a:gd name="T98" fmla="*/ 321211 w 321211"/>
              <a:gd name="T99" fmla="*/ 303292 h 3032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211" h="303292">
                <a:moveTo>
                  <a:pt x="191201" y="20223"/>
                </a:moveTo>
                <a:cubicBezTo>
                  <a:pt x="181812" y="20945"/>
                  <a:pt x="182769" y="15889"/>
                  <a:pt x="178201" y="15889"/>
                </a:cubicBezTo>
                <a:cubicBezTo>
                  <a:pt x="59291" y="15889"/>
                  <a:pt x="116541" y="0"/>
                  <a:pt x="95861" y="98229"/>
                </a:cubicBezTo>
                <a:cubicBezTo>
                  <a:pt x="94920" y="102699"/>
                  <a:pt x="87252" y="101307"/>
                  <a:pt x="82860" y="102562"/>
                </a:cubicBezTo>
                <a:cubicBezTo>
                  <a:pt x="77133" y="104198"/>
                  <a:pt x="71436" y="106157"/>
                  <a:pt x="65526" y="106896"/>
                </a:cubicBezTo>
                <a:cubicBezTo>
                  <a:pt x="48266" y="109054"/>
                  <a:pt x="30857" y="109785"/>
                  <a:pt x="13522" y="111230"/>
                </a:cubicBezTo>
                <a:cubicBezTo>
                  <a:pt x="6325" y="132821"/>
                  <a:pt x="0" y="137463"/>
                  <a:pt x="9188" y="158900"/>
                </a:cubicBezTo>
                <a:cubicBezTo>
                  <a:pt x="10798" y="162656"/>
                  <a:pt x="14030" y="166132"/>
                  <a:pt x="17856" y="167567"/>
                </a:cubicBezTo>
                <a:cubicBezTo>
                  <a:pt x="21950" y="169102"/>
                  <a:pt x="72339" y="175864"/>
                  <a:pt x="74193" y="176235"/>
                </a:cubicBezTo>
                <a:cubicBezTo>
                  <a:pt x="85874" y="178571"/>
                  <a:pt x="108862" y="184902"/>
                  <a:pt x="108862" y="184902"/>
                </a:cubicBezTo>
                <a:cubicBezTo>
                  <a:pt x="111751" y="189236"/>
                  <a:pt x="115414" y="193144"/>
                  <a:pt x="117529" y="197903"/>
                </a:cubicBezTo>
                <a:cubicBezTo>
                  <a:pt x="138158" y="244318"/>
                  <a:pt x="115250" y="207483"/>
                  <a:pt x="134864" y="236906"/>
                </a:cubicBezTo>
                <a:cubicBezTo>
                  <a:pt x="136309" y="255685"/>
                  <a:pt x="127140" y="278774"/>
                  <a:pt x="139198" y="293243"/>
                </a:cubicBezTo>
                <a:cubicBezTo>
                  <a:pt x="147572" y="303292"/>
                  <a:pt x="167165" y="295932"/>
                  <a:pt x="178201" y="288909"/>
                </a:cubicBezTo>
                <a:cubicBezTo>
                  <a:pt x="185909" y="284004"/>
                  <a:pt x="183979" y="271574"/>
                  <a:pt x="186868" y="262907"/>
                </a:cubicBezTo>
                <a:lnTo>
                  <a:pt x="195535" y="236906"/>
                </a:lnTo>
                <a:cubicBezTo>
                  <a:pt x="196980" y="232572"/>
                  <a:pt x="195535" y="225350"/>
                  <a:pt x="199869" y="223905"/>
                </a:cubicBezTo>
                <a:cubicBezTo>
                  <a:pt x="204203" y="222460"/>
                  <a:pt x="208391" y="220467"/>
                  <a:pt x="212870" y="219571"/>
                </a:cubicBezTo>
                <a:cubicBezTo>
                  <a:pt x="237137" y="214717"/>
                  <a:pt x="272684" y="212781"/>
                  <a:pt x="295209" y="210904"/>
                </a:cubicBezTo>
                <a:cubicBezTo>
                  <a:pt x="302285" y="200289"/>
                  <a:pt x="310736" y="194560"/>
                  <a:pt x="299543" y="180568"/>
                </a:cubicBezTo>
                <a:cubicBezTo>
                  <a:pt x="296689" y="177001"/>
                  <a:pt x="290876" y="177679"/>
                  <a:pt x="286542" y="176235"/>
                </a:cubicBezTo>
                <a:cubicBezTo>
                  <a:pt x="283653" y="171901"/>
                  <a:pt x="280203" y="167893"/>
                  <a:pt x="277874" y="163234"/>
                </a:cubicBezTo>
                <a:cubicBezTo>
                  <a:pt x="271204" y="149893"/>
                  <a:pt x="270900" y="133846"/>
                  <a:pt x="277874" y="119897"/>
                </a:cubicBezTo>
                <a:cubicBezTo>
                  <a:pt x="279917" y="115811"/>
                  <a:pt x="286541" y="117008"/>
                  <a:pt x="290875" y="115563"/>
                </a:cubicBezTo>
                <a:cubicBezTo>
                  <a:pt x="301144" y="105295"/>
                  <a:pt x="311975" y="95599"/>
                  <a:pt x="316877" y="80894"/>
                </a:cubicBezTo>
                <a:lnTo>
                  <a:pt x="321211" y="67893"/>
                </a:lnTo>
                <a:cubicBezTo>
                  <a:pt x="319766" y="62115"/>
                  <a:pt x="320799" y="55041"/>
                  <a:pt x="316877" y="50559"/>
                </a:cubicBezTo>
                <a:cubicBezTo>
                  <a:pt x="310017" y="42720"/>
                  <a:pt x="299542" y="39002"/>
                  <a:pt x="290875" y="33224"/>
                </a:cubicBezTo>
                <a:cubicBezTo>
                  <a:pt x="286541" y="30335"/>
                  <a:pt x="282815" y="26204"/>
                  <a:pt x="277874" y="24557"/>
                </a:cubicBezTo>
                <a:cubicBezTo>
                  <a:pt x="273541" y="23112"/>
                  <a:pt x="269266" y="21478"/>
                  <a:pt x="264874" y="20223"/>
                </a:cubicBezTo>
                <a:cubicBezTo>
                  <a:pt x="226749" y="9329"/>
                  <a:pt x="265736" y="21954"/>
                  <a:pt x="234538" y="11556"/>
                </a:cubicBezTo>
                <a:cubicBezTo>
                  <a:pt x="194099" y="16049"/>
                  <a:pt x="200590" y="19501"/>
                  <a:pt x="191201" y="20223"/>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5" name="Freeform 18"/>
          <p:cNvSpPr>
            <a:spLocks/>
          </p:cNvSpPr>
          <p:nvPr/>
        </p:nvSpPr>
        <p:spPr bwMode="auto">
          <a:xfrm>
            <a:off x="7159625" y="3419475"/>
            <a:ext cx="185738" cy="139700"/>
          </a:xfrm>
          <a:custGeom>
            <a:avLst/>
            <a:gdLst>
              <a:gd name="T0" fmla="*/ 105966 w 187035"/>
              <a:gd name="T1" fmla="*/ 12404 h 139942"/>
              <a:gd name="T2" fmla="*/ 5577 w 187035"/>
              <a:gd name="T3" fmla="*/ 12404 h 139942"/>
              <a:gd name="T4" fmla="*/ 0 w 187035"/>
              <a:gd name="T5" fmla="*/ 29944 h 139942"/>
              <a:gd name="T6" fmla="*/ 11154 w 187035"/>
              <a:gd name="T7" fmla="*/ 105940 h 139942"/>
              <a:gd name="T8" fmla="*/ 22308 w 187035"/>
              <a:gd name="T9" fmla="*/ 117632 h 139942"/>
              <a:gd name="T10" fmla="*/ 72503 w 187035"/>
              <a:gd name="T11" fmla="*/ 111786 h 139942"/>
              <a:gd name="T12" fmla="*/ 100388 w 187035"/>
              <a:gd name="T13" fmla="*/ 100094 h 139942"/>
              <a:gd name="T14" fmla="*/ 105966 w 187035"/>
              <a:gd name="T15" fmla="*/ 117632 h 139942"/>
              <a:gd name="T16" fmla="*/ 156162 w 187035"/>
              <a:gd name="T17" fmla="*/ 123477 h 139942"/>
              <a:gd name="T18" fmla="*/ 161740 w 187035"/>
              <a:gd name="T19" fmla="*/ 70865 h 139942"/>
              <a:gd name="T20" fmla="*/ 145006 w 187035"/>
              <a:gd name="T21" fmla="*/ 65019 h 139942"/>
              <a:gd name="T22" fmla="*/ 128276 w 187035"/>
              <a:gd name="T23" fmla="*/ 29944 h 139942"/>
              <a:gd name="T24" fmla="*/ 122697 w 187035"/>
              <a:gd name="T25" fmla="*/ 6562 h 139942"/>
              <a:gd name="T26" fmla="*/ 105966 w 187035"/>
              <a:gd name="T27" fmla="*/ 12404 h 1399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035"/>
              <a:gd name="T43" fmla="*/ 0 h 139942"/>
              <a:gd name="T44" fmla="*/ 187035 w 187035"/>
              <a:gd name="T45" fmla="*/ 139942 h 1399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035" h="139942">
                <a:moveTo>
                  <a:pt x="112815" y="12601"/>
                </a:moveTo>
                <a:cubicBezTo>
                  <a:pt x="92033" y="13591"/>
                  <a:pt x="40590" y="0"/>
                  <a:pt x="5937" y="12601"/>
                </a:cubicBezTo>
                <a:cubicBezTo>
                  <a:pt x="55" y="14740"/>
                  <a:pt x="1979" y="24476"/>
                  <a:pt x="0" y="30414"/>
                </a:cubicBezTo>
                <a:cubicBezTo>
                  <a:pt x="344" y="33850"/>
                  <a:pt x="1603" y="90482"/>
                  <a:pt x="11875" y="107603"/>
                </a:cubicBezTo>
                <a:cubicBezTo>
                  <a:pt x="14755" y="112403"/>
                  <a:pt x="19792" y="115520"/>
                  <a:pt x="23750" y="119479"/>
                </a:cubicBezTo>
                <a:cubicBezTo>
                  <a:pt x="41563" y="117500"/>
                  <a:pt x="60345" y="119666"/>
                  <a:pt x="77189" y="113541"/>
                </a:cubicBezTo>
                <a:cubicBezTo>
                  <a:pt x="117557" y="98861"/>
                  <a:pt x="60348" y="86156"/>
                  <a:pt x="106877" y="101666"/>
                </a:cubicBezTo>
                <a:cubicBezTo>
                  <a:pt x="108856" y="107604"/>
                  <a:pt x="108905" y="114592"/>
                  <a:pt x="112815" y="119479"/>
                </a:cubicBezTo>
                <a:cubicBezTo>
                  <a:pt x="129186" y="139942"/>
                  <a:pt x="142922" y="129305"/>
                  <a:pt x="166254" y="125416"/>
                </a:cubicBezTo>
                <a:cubicBezTo>
                  <a:pt x="170212" y="113543"/>
                  <a:pt x="187035" y="86820"/>
                  <a:pt x="172192" y="71977"/>
                </a:cubicBezTo>
                <a:cubicBezTo>
                  <a:pt x="167766" y="67551"/>
                  <a:pt x="160317" y="68019"/>
                  <a:pt x="154379" y="66040"/>
                </a:cubicBezTo>
                <a:cubicBezTo>
                  <a:pt x="141365" y="46521"/>
                  <a:pt x="142712" y="51926"/>
                  <a:pt x="136566" y="30414"/>
                </a:cubicBezTo>
                <a:cubicBezTo>
                  <a:pt x="134324" y="22567"/>
                  <a:pt x="135524" y="13192"/>
                  <a:pt x="130628" y="6663"/>
                </a:cubicBezTo>
                <a:cubicBezTo>
                  <a:pt x="128253" y="3496"/>
                  <a:pt x="133597" y="11611"/>
                  <a:pt x="112815" y="12601"/>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6" name="Freeform 24"/>
          <p:cNvSpPr>
            <a:spLocks/>
          </p:cNvSpPr>
          <p:nvPr/>
        </p:nvSpPr>
        <p:spPr bwMode="auto">
          <a:xfrm>
            <a:off x="6324600" y="4737100"/>
            <a:ext cx="300038" cy="209550"/>
          </a:xfrm>
          <a:custGeom>
            <a:avLst/>
            <a:gdLst>
              <a:gd name="T0" fmla="*/ 340453 w 249058"/>
              <a:gd name="T1" fmla="*/ 7447 h 209220"/>
              <a:gd name="T2" fmla="*/ 72803 w 249058"/>
              <a:gd name="T3" fmla="*/ 13466 h 209220"/>
              <a:gd name="T4" fmla="*/ 187507 w 249058"/>
              <a:gd name="T5" fmla="*/ 133917 h 209220"/>
              <a:gd name="T6" fmla="*/ 302216 w 249058"/>
              <a:gd name="T7" fmla="*/ 139939 h 209220"/>
              <a:gd name="T8" fmla="*/ 608094 w 249058"/>
              <a:gd name="T9" fmla="*/ 176074 h 209220"/>
              <a:gd name="T10" fmla="*/ 684566 w 249058"/>
              <a:gd name="T11" fmla="*/ 194141 h 209220"/>
              <a:gd name="T12" fmla="*/ 952205 w 249058"/>
              <a:gd name="T13" fmla="*/ 212210 h 209220"/>
              <a:gd name="T14" fmla="*/ 1143376 w 249058"/>
              <a:gd name="T15" fmla="*/ 206187 h 209220"/>
              <a:gd name="T16" fmla="*/ 1181617 w 249058"/>
              <a:gd name="T17" fmla="*/ 188118 h 209220"/>
              <a:gd name="T18" fmla="*/ 1219849 w 249058"/>
              <a:gd name="T19" fmla="*/ 151983 h 209220"/>
              <a:gd name="T20" fmla="*/ 1258087 w 249058"/>
              <a:gd name="T21" fmla="*/ 103803 h 209220"/>
              <a:gd name="T22" fmla="*/ 1487489 w 249058"/>
              <a:gd name="T23" fmla="*/ 91759 h 209220"/>
              <a:gd name="T24" fmla="*/ 1563960 w 249058"/>
              <a:gd name="T25" fmla="*/ 73692 h 209220"/>
              <a:gd name="T26" fmla="*/ 1105140 w 249058"/>
              <a:gd name="T27" fmla="*/ 25512 h 209220"/>
              <a:gd name="T28" fmla="*/ 1066913 w 249058"/>
              <a:gd name="T29" fmla="*/ 7447 h 209220"/>
              <a:gd name="T30" fmla="*/ 952205 w 249058"/>
              <a:gd name="T31" fmla="*/ 1420 h 209220"/>
              <a:gd name="T32" fmla="*/ 340453 w 249058"/>
              <a:gd name="T33" fmla="*/ 7447 h 2092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9058"/>
              <a:gd name="T52" fmla="*/ 0 h 209220"/>
              <a:gd name="T53" fmla="*/ 249058 w 249058"/>
              <a:gd name="T54" fmla="*/ 209220 h 2092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9058" h="209220">
                <a:moveTo>
                  <a:pt x="52870" y="7339"/>
                </a:moveTo>
                <a:cubicBezTo>
                  <a:pt x="30109" y="9318"/>
                  <a:pt x="15732" y="0"/>
                  <a:pt x="11306" y="13277"/>
                </a:cubicBezTo>
                <a:cubicBezTo>
                  <a:pt x="10805" y="14779"/>
                  <a:pt x="0" y="108734"/>
                  <a:pt x="29119" y="132030"/>
                </a:cubicBezTo>
                <a:cubicBezTo>
                  <a:pt x="34006" y="135940"/>
                  <a:pt x="40994" y="135989"/>
                  <a:pt x="46932" y="137968"/>
                </a:cubicBezTo>
                <a:cubicBezTo>
                  <a:pt x="81047" y="172082"/>
                  <a:pt x="63344" y="163230"/>
                  <a:pt x="94434" y="173594"/>
                </a:cubicBezTo>
                <a:cubicBezTo>
                  <a:pt x="98392" y="179532"/>
                  <a:pt x="101263" y="186361"/>
                  <a:pt x="106309" y="191407"/>
                </a:cubicBezTo>
                <a:cubicBezTo>
                  <a:pt x="119977" y="205075"/>
                  <a:pt x="129704" y="204678"/>
                  <a:pt x="147873" y="209220"/>
                </a:cubicBezTo>
                <a:cubicBezTo>
                  <a:pt x="157769" y="207241"/>
                  <a:pt x="169164" y="208880"/>
                  <a:pt x="177561" y="203282"/>
                </a:cubicBezTo>
                <a:cubicBezTo>
                  <a:pt x="182769" y="199810"/>
                  <a:pt x="182141" y="191579"/>
                  <a:pt x="183499" y="185469"/>
                </a:cubicBezTo>
                <a:cubicBezTo>
                  <a:pt x="186111" y="173717"/>
                  <a:pt x="187733" y="161761"/>
                  <a:pt x="189436" y="149843"/>
                </a:cubicBezTo>
                <a:cubicBezTo>
                  <a:pt x="191693" y="134046"/>
                  <a:pt x="186223" y="115414"/>
                  <a:pt x="195374" y="102342"/>
                </a:cubicBezTo>
                <a:cubicBezTo>
                  <a:pt x="202552" y="92087"/>
                  <a:pt x="231000" y="90466"/>
                  <a:pt x="231000" y="90466"/>
                </a:cubicBezTo>
                <a:cubicBezTo>
                  <a:pt x="234958" y="84528"/>
                  <a:pt x="242165" y="79754"/>
                  <a:pt x="242875" y="72653"/>
                </a:cubicBezTo>
                <a:cubicBezTo>
                  <a:pt x="249058" y="10831"/>
                  <a:pt x="227114" y="30197"/>
                  <a:pt x="171623" y="25152"/>
                </a:cubicBezTo>
                <a:cubicBezTo>
                  <a:pt x="169644" y="19214"/>
                  <a:pt x="170112" y="11765"/>
                  <a:pt x="165686" y="7339"/>
                </a:cubicBezTo>
                <a:cubicBezTo>
                  <a:pt x="161260" y="2913"/>
                  <a:pt x="154123" y="1731"/>
                  <a:pt x="147873" y="1402"/>
                </a:cubicBezTo>
                <a:lnTo>
                  <a:pt x="52870" y="7339"/>
                </a:ln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7" name="Freeform 29"/>
          <p:cNvSpPr>
            <a:spLocks/>
          </p:cNvSpPr>
          <p:nvPr/>
        </p:nvSpPr>
        <p:spPr bwMode="auto">
          <a:xfrm>
            <a:off x="6575425" y="5835651"/>
            <a:ext cx="465138" cy="250825"/>
          </a:xfrm>
          <a:custGeom>
            <a:avLst/>
            <a:gdLst>
              <a:gd name="T0" fmla="*/ 7917 w 465117"/>
              <a:gd name="T1" fmla="*/ 238960 h 252225"/>
              <a:gd name="T2" fmla="*/ 25739 w 465117"/>
              <a:gd name="T3" fmla="*/ 233312 h 252225"/>
              <a:gd name="T4" fmla="*/ 49499 w 465117"/>
              <a:gd name="T5" fmla="*/ 199427 h 252225"/>
              <a:gd name="T6" fmla="*/ 43561 w 465117"/>
              <a:gd name="T7" fmla="*/ 154248 h 252225"/>
              <a:gd name="T8" fmla="*/ 31677 w 465117"/>
              <a:gd name="T9" fmla="*/ 120361 h 252225"/>
              <a:gd name="T10" fmla="*/ 73259 w 465117"/>
              <a:gd name="T11" fmla="*/ 109068 h 252225"/>
              <a:gd name="T12" fmla="*/ 102965 w 465117"/>
              <a:gd name="T13" fmla="*/ 103419 h 252225"/>
              <a:gd name="T14" fmla="*/ 227701 w 465117"/>
              <a:gd name="T15" fmla="*/ 97771 h 252225"/>
              <a:gd name="T16" fmla="*/ 233647 w 465117"/>
              <a:gd name="T17" fmla="*/ 80829 h 252225"/>
              <a:gd name="T18" fmla="*/ 239585 w 465117"/>
              <a:gd name="T19" fmla="*/ 13058 h 252225"/>
              <a:gd name="T20" fmla="*/ 287104 w 465117"/>
              <a:gd name="T21" fmla="*/ 1764 h 252225"/>
              <a:gd name="T22" fmla="*/ 316802 w 465117"/>
              <a:gd name="T23" fmla="*/ 7411 h 252225"/>
              <a:gd name="T24" fmla="*/ 334624 w 465117"/>
              <a:gd name="T25" fmla="*/ 13058 h 252225"/>
              <a:gd name="T26" fmla="*/ 435609 w 465117"/>
              <a:gd name="T27" fmla="*/ 18706 h 252225"/>
              <a:gd name="T28" fmla="*/ 441547 w 465117"/>
              <a:gd name="T29" fmla="*/ 35649 h 252225"/>
              <a:gd name="T30" fmla="*/ 453422 w 465117"/>
              <a:gd name="T31" fmla="*/ 52591 h 252225"/>
              <a:gd name="T32" fmla="*/ 465306 w 465117"/>
              <a:gd name="T33" fmla="*/ 86476 h 252225"/>
              <a:gd name="T34" fmla="*/ 459369 w 465117"/>
              <a:gd name="T35" fmla="*/ 103419 h 252225"/>
              <a:gd name="T36" fmla="*/ 453422 w 465117"/>
              <a:gd name="T37" fmla="*/ 137305 h 252225"/>
              <a:gd name="T38" fmla="*/ 435609 w 465117"/>
              <a:gd name="T39" fmla="*/ 154248 h 252225"/>
              <a:gd name="T40" fmla="*/ 287104 w 465117"/>
              <a:gd name="T41" fmla="*/ 159896 h 252225"/>
              <a:gd name="T42" fmla="*/ 269282 w 465117"/>
              <a:gd name="T43" fmla="*/ 165542 h 252225"/>
              <a:gd name="T44" fmla="*/ 251460 w 465117"/>
              <a:gd name="T45" fmla="*/ 176837 h 252225"/>
              <a:gd name="T46" fmla="*/ 209879 w 465117"/>
              <a:gd name="T47" fmla="*/ 193779 h 252225"/>
              <a:gd name="T48" fmla="*/ 138600 w 465117"/>
              <a:gd name="T49" fmla="*/ 205075 h 252225"/>
              <a:gd name="T50" fmla="*/ 97018 w 465117"/>
              <a:gd name="T51" fmla="*/ 222019 h 252225"/>
              <a:gd name="T52" fmla="*/ 73259 w 465117"/>
              <a:gd name="T53" fmla="*/ 227665 h 252225"/>
              <a:gd name="T54" fmla="*/ 7917 w 465117"/>
              <a:gd name="T55" fmla="*/ 238960 h 2522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5117"/>
              <a:gd name="T85" fmla="*/ 0 h 252225"/>
              <a:gd name="T86" fmla="*/ 465117 w 465117"/>
              <a:gd name="T87" fmla="*/ 252225 h 2522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5117" h="252225">
                <a:moveTo>
                  <a:pt x="7917" y="251236"/>
                </a:moveTo>
                <a:cubicBezTo>
                  <a:pt x="0" y="252225"/>
                  <a:pt x="21304" y="249724"/>
                  <a:pt x="25730" y="245298"/>
                </a:cubicBezTo>
                <a:cubicBezTo>
                  <a:pt x="35822" y="235206"/>
                  <a:pt x="49481" y="209672"/>
                  <a:pt x="49481" y="209672"/>
                </a:cubicBezTo>
                <a:cubicBezTo>
                  <a:pt x="47502" y="193838"/>
                  <a:pt x="46886" y="177774"/>
                  <a:pt x="43543" y="162171"/>
                </a:cubicBezTo>
                <a:cubicBezTo>
                  <a:pt x="40920" y="149931"/>
                  <a:pt x="31668" y="126545"/>
                  <a:pt x="31668" y="126545"/>
                </a:cubicBezTo>
                <a:cubicBezTo>
                  <a:pt x="51511" y="119930"/>
                  <a:pt x="50856" y="119642"/>
                  <a:pt x="73232" y="114670"/>
                </a:cubicBezTo>
                <a:cubicBezTo>
                  <a:pt x="83084" y="112481"/>
                  <a:pt x="92858" y="109506"/>
                  <a:pt x="102920" y="108732"/>
                </a:cubicBezTo>
                <a:cubicBezTo>
                  <a:pt x="144408" y="105540"/>
                  <a:pt x="186047" y="104773"/>
                  <a:pt x="227611" y="102794"/>
                </a:cubicBezTo>
                <a:cubicBezTo>
                  <a:pt x="229590" y="96856"/>
                  <a:pt x="232721" y="91185"/>
                  <a:pt x="233548" y="84981"/>
                </a:cubicBezTo>
                <a:cubicBezTo>
                  <a:pt x="236698" y="61357"/>
                  <a:pt x="226598" y="33777"/>
                  <a:pt x="239486" y="13729"/>
                </a:cubicBezTo>
                <a:cubicBezTo>
                  <a:pt x="248312" y="0"/>
                  <a:pt x="286987" y="1854"/>
                  <a:pt x="286987" y="1854"/>
                </a:cubicBezTo>
                <a:cubicBezTo>
                  <a:pt x="296883" y="3833"/>
                  <a:pt x="306885" y="5344"/>
                  <a:pt x="316676" y="7792"/>
                </a:cubicBezTo>
                <a:cubicBezTo>
                  <a:pt x="322748" y="9310"/>
                  <a:pt x="328261" y="13106"/>
                  <a:pt x="334489" y="13729"/>
                </a:cubicBezTo>
                <a:cubicBezTo>
                  <a:pt x="368027" y="17083"/>
                  <a:pt x="401782" y="17688"/>
                  <a:pt x="435429" y="19667"/>
                </a:cubicBezTo>
                <a:cubicBezTo>
                  <a:pt x="437408" y="25605"/>
                  <a:pt x="438568" y="31882"/>
                  <a:pt x="441367" y="37480"/>
                </a:cubicBezTo>
                <a:cubicBezTo>
                  <a:pt x="444558" y="43863"/>
                  <a:pt x="450344" y="48772"/>
                  <a:pt x="453242" y="55293"/>
                </a:cubicBezTo>
                <a:cubicBezTo>
                  <a:pt x="458326" y="66732"/>
                  <a:pt x="465117" y="90919"/>
                  <a:pt x="465117" y="90919"/>
                </a:cubicBezTo>
                <a:cubicBezTo>
                  <a:pt x="463138" y="96857"/>
                  <a:pt x="460538" y="102622"/>
                  <a:pt x="459180" y="108732"/>
                </a:cubicBezTo>
                <a:cubicBezTo>
                  <a:pt x="456568" y="120484"/>
                  <a:pt x="458132" y="133357"/>
                  <a:pt x="453242" y="144358"/>
                </a:cubicBezTo>
                <a:cubicBezTo>
                  <a:pt x="449832" y="152031"/>
                  <a:pt x="443742" y="160983"/>
                  <a:pt x="435429" y="162171"/>
                </a:cubicBezTo>
                <a:cubicBezTo>
                  <a:pt x="386406" y="169174"/>
                  <a:pt x="336468" y="166130"/>
                  <a:pt x="286987" y="168109"/>
                </a:cubicBezTo>
                <a:cubicBezTo>
                  <a:pt x="281049" y="170088"/>
                  <a:pt x="274772" y="171247"/>
                  <a:pt x="269174" y="174046"/>
                </a:cubicBezTo>
                <a:cubicBezTo>
                  <a:pt x="262791" y="177237"/>
                  <a:pt x="257557" y="182381"/>
                  <a:pt x="251361" y="185922"/>
                </a:cubicBezTo>
                <a:cubicBezTo>
                  <a:pt x="240965" y="191863"/>
                  <a:pt x="222607" y="201173"/>
                  <a:pt x="209798" y="203735"/>
                </a:cubicBezTo>
                <a:cubicBezTo>
                  <a:pt x="186187" y="208457"/>
                  <a:pt x="138546" y="215610"/>
                  <a:pt x="138546" y="215610"/>
                </a:cubicBezTo>
                <a:cubicBezTo>
                  <a:pt x="117435" y="226165"/>
                  <a:pt x="117367" y="227598"/>
                  <a:pt x="96982" y="233423"/>
                </a:cubicBezTo>
                <a:cubicBezTo>
                  <a:pt x="89136" y="235665"/>
                  <a:pt x="81364" y="238683"/>
                  <a:pt x="73232" y="239361"/>
                </a:cubicBezTo>
                <a:cubicBezTo>
                  <a:pt x="57453" y="240676"/>
                  <a:pt x="15834" y="250247"/>
                  <a:pt x="7917" y="251236"/>
                </a:cubicBezTo>
                <a:close/>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8" name="Freeform 30"/>
          <p:cNvSpPr>
            <a:spLocks/>
          </p:cNvSpPr>
          <p:nvPr/>
        </p:nvSpPr>
        <p:spPr bwMode="auto">
          <a:xfrm>
            <a:off x="7099663" y="5911056"/>
            <a:ext cx="539750" cy="160338"/>
          </a:xfrm>
          <a:custGeom>
            <a:avLst/>
            <a:gdLst>
              <a:gd name="T0" fmla="*/ 0 w 540328"/>
              <a:gd name="T1" fmla="*/ 29724 h 160317"/>
              <a:gd name="T2" fmla="*/ 23526 w 540328"/>
              <a:gd name="T3" fmla="*/ 35671 h 160317"/>
              <a:gd name="T4" fmla="*/ 35284 w 540328"/>
              <a:gd name="T5" fmla="*/ 53502 h 160317"/>
              <a:gd name="T6" fmla="*/ 52926 w 540328"/>
              <a:gd name="T7" fmla="*/ 65395 h 160317"/>
              <a:gd name="T8" fmla="*/ 58809 w 540328"/>
              <a:gd name="T9" fmla="*/ 47555 h 160317"/>
              <a:gd name="T10" fmla="*/ 64689 w 540328"/>
              <a:gd name="T11" fmla="*/ 23777 h 160317"/>
              <a:gd name="T12" fmla="*/ 82331 w 540328"/>
              <a:gd name="T13" fmla="*/ 11893 h 160317"/>
              <a:gd name="T14" fmla="*/ 176422 w 540328"/>
              <a:gd name="T15" fmla="*/ 11893 h 160317"/>
              <a:gd name="T16" fmla="*/ 194065 w 540328"/>
              <a:gd name="T17" fmla="*/ 0 h 160317"/>
              <a:gd name="T18" fmla="*/ 229349 w 540328"/>
              <a:gd name="T19" fmla="*/ 5946 h 160317"/>
              <a:gd name="T20" fmla="*/ 252872 w 540328"/>
              <a:gd name="T21" fmla="*/ 11893 h 160317"/>
              <a:gd name="T22" fmla="*/ 388129 w 540328"/>
              <a:gd name="T23" fmla="*/ 17831 h 160317"/>
              <a:gd name="T24" fmla="*/ 411652 w 540328"/>
              <a:gd name="T25" fmla="*/ 23777 h 160317"/>
              <a:gd name="T26" fmla="*/ 535148 w 540328"/>
              <a:gd name="T27" fmla="*/ 35671 h 160317"/>
              <a:gd name="T28" fmla="*/ 523387 w 540328"/>
              <a:gd name="T29" fmla="*/ 83226 h 160317"/>
              <a:gd name="T30" fmla="*/ 511625 w 540328"/>
              <a:gd name="T31" fmla="*/ 101057 h 160317"/>
              <a:gd name="T32" fmla="*/ 505744 w 540328"/>
              <a:gd name="T33" fmla="*/ 130781 h 160317"/>
              <a:gd name="T34" fmla="*/ 470459 w 540328"/>
              <a:gd name="T35" fmla="*/ 142675 h 160317"/>
              <a:gd name="T36" fmla="*/ 435173 w 540328"/>
              <a:gd name="T37" fmla="*/ 160506 h 160317"/>
              <a:gd name="T38" fmla="*/ 382248 w 540328"/>
              <a:gd name="T39" fmla="*/ 148612 h 160317"/>
              <a:gd name="T40" fmla="*/ 370487 w 540328"/>
              <a:gd name="T41" fmla="*/ 130781 h 160317"/>
              <a:gd name="T42" fmla="*/ 352845 w 540328"/>
              <a:gd name="T43" fmla="*/ 118897 h 160317"/>
              <a:gd name="T44" fmla="*/ 329321 w 540328"/>
              <a:gd name="T45" fmla="*/ 83226 h 160317"/>
              <a:gd name="T46" fmla="*/ 311679 w 540328"/>
              <a:gd name="T47" fmla="*/ 77279 h 160317"/>
              <a:gd name="T48" fmla="*/ 282275 w 540328"/>
              <a:gd name="T49" fmla="*/ 101057 h 160317"/>
              <a:gd name="T50" fmla="*/ 264633 w 540328"/>
              <a:gd name="T51" fmla="*/ 107004 h 160317"/>
              <a:gd name="T52" fmla="*/ 246991 w 540328"/>
              <a:gd name="T53" fmla="*/ 118897 h 160317"/>
              <a:gd name="T54" fmla="*/ 199946 w 540328"/>
              <a:gd name="T55" fmla="*/ 130781 h 160317"/>
              <a:gd name="T56" fmla="*/ 117616 w 540328"/>
              <a:gd name="T57" fmla="*/ 124835 h 160317"/>
              <a:gd name="T58" fmla="*/ 99973 w 540328"/>
              <a:gd name="T59" fmla="*/ 118897 h 160317"/>
              <a:gd name="T60" fmla="*/ 76451 w 540328"/>
              <a:gd name="T61" fmla="*/ 95110 h 160317"/>
              <a:gd name="T62" fmla="*/ 64689 w 540328"/>
              <a:gd name="T63" fmla="*/ 59448 h 1603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0328"/>
              <a:gd name="T97" fmla="*/ 0 h 160317"/>
              <a:gd name="T98" fmla="*/ 540328 w 540328"/>
              <a:gd name="T99" fmla="*/ 160317 h 1603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0328" h="160317">
                <a:moveTo>
                  <a:pt x="0" y="29688"/>
                </a:moveTo>
                <a:cubicBezTo>
                  <a:pt x="7917" y="31667"/>
                  <a:pt x="16961" y="31099"/>
                  <a:pt x="23751" y="35626"/>
                </a:cubicBezTo>
                <a:cubicBezTo>
                  <a:pt x="29689" y="39584"/>
                  <a:pt x="30580" y="48393"/>
                  <a:pt x="35626" y="53439"/>
                </a:cubicBezTo>
                <a:cubicBezTo>
                  <a:pt x="40672" y="58485"/>
                  <a:pt x="47501" y="61356"/>
                  <a:pt x="53439" y="65314"/>
                </a:cubicBezTo>
                <a:cubicBezTo>
                  <a:pt x="55418" y="59376"/>
                  <a:pt x="57657" y="53519"/>
                  <a:pt x="59377" y="47501"/>
                </a:cubicBezTo>
                <a:cubicBezTo>
                  <a:pt x="61619" y="39654"/>
                  <a:pt x="60788" y="30540"/>
                  <a:pt x="65315" y="23750"/>
                </a:cubicBezTo>
                <a:cubicBezTo>
                  <a:pt x="69273" y="17812"/>
                  <a:pt x="77190" y="15833"/>
                  <a:pt x="83128" y="11875"/>
                </a:cubicBezTo>
                <a:cubicBezTo>
                  <a:pt x="121127" y="24542"/>
                  <a:pt x="112412" y="24197"/>
                  <a:pt x="178130" y="11875"/>
                </a:cubicBezTo>
                <a:cubicBezTo>
                  <a:pt x="185144" y="10560"/>
                  <a:pt x="190005" y="3958"/>
                  <a:pt x="195943" y="0"/>
                </a:cubicBezTo>
                <a:cubicBezTo>
                  <a:pt x="207818" y="1979"/>
                  <a:pt x="219764" y="3576"/>
                  <a:pt x="231569" y="5937"/>
                </a:cubicBezTo>
                <a:cubicBezTo>
                  <a:pt x="239571" y="7537"/>
                  <a:pt x="247182" y="11272"/>
                  <a:pt x="255320" y="11875"/>
                </a:cubicBezTo>
                <a:cubicBezTo>
                  <a:pt x="300761" y="15241"/>
                  <a:pt x="346364" y="15834"/>
                  <a:pt x="391886" y="17813"/>
                </a:cubicBezTo>
                <a:cubicBezTo>
                  <a:pt x="399803" y="19792"/>
                  <a:pt x="407510" y="23011"/>
                  <a:pt x="415637" y="23750"/>
                </a:cubicBezTo>
                <a:lnTo>
                  <a:pt x="540328" y="35626"/>
                </a:lnTo>
                <a:cubicBezTo>
                  <a:pt x="538069" y="46920"/>
                  <a:pt x="534539" y="70954"/>
                  <a:pt x="528452" y="83127"/>
                </a:cubicBezTo>
                <a:cubicBezTo>
                  <a:pt x="525261" y="89510"/>
                  <a:pt x="520535" y="95002"/>
                  <a:pt x="516577" y="100940"/>
                </a:cubicBezTo>
                <a:cubicBezTo>
                  <a:pt x="514598" y="110836"/>
                  <a:pt x="517775" y="123492"/>
                  <a:pt x="510639" y="130628"/>
                </a:cubicBezTo>
                <a:cubicBezTo>
                  <a:pt x="501788" y="139479"/>
                  <a:pt x="485429" y="135561"/>
                  <a:pt x="475013" y="142504"/>
                </a:cubicBezTo>
                <a:cubicBezTo>
                  <a:pt x="451992" y="157851"/>
                  <a:pt x="463970" y="152122"/>
                  <a:pt x="439387" y="160317"/>
                </a:cubicBezTo>
                <a:cubicBezTo>
                  <a:pt x="439022" y="160256"/>
                  <a:pt x="393642" y="154596"/>
                  <a:pt x="385948" y="148441"/>
                </a:cubicBezTo>
                <a:cubicBezTo>
                  <a:pt x="380376" y="143983"/>
                  <a:pt x="379119" y="135674"/>
                  <a:pt x="374073" y="130628"/>
                </a:cubicBezTo>
                <a:cubicBezTo>
                  <a:pt x="369027" y="125582"/>
                  <a:pt x="362198" y="122711"/>
                  <a:pt x="356260" y="118753"/>
                </a:cubicBezTo>
                <a:cubicBezTo>
                  <a:pt x="350035" y="100078"/>
                  <a:pt x="351571" y="95835"/>
                  <a:pt x="332509" y="83127"/>
                </a:cubicBezTo>
                <a:cubicBezTo>
                  <a:pt x="327301" y="79655"/>
                  <a:pt x="320634" y="79168"/>
                  <a:pt x="314696" y="77189"/>
                </a:cubicBezTo>
                <a:cubicBezTo>
                  <a:pt x="303650" y="88236"/>
                  <a:pt x="299991" y="93449"/>
                  <a:pt x="285008" y="100940"/>
                </a:cubicBezTo>
                <a:cubicBezTo>
                  <a:pt x="279410" y="103739"/>
                  <a:pt x="272793" y="104079"/>
                  <a:pt x="267195" y="106878"/>
                </a:cubicBezTo>
                <a:cubicBezTo>
                  <a:pt x="260812" y="110069"/>
                  <a:pt x="255765" y="115562"/>
                  <a:pt x="249382" y="118753"/>
                </a:cubicBezTo>
                <a:cubicBezTo>
                  <a:pt x="237207" y="124840"/>
                  <a:pt x="213178" y="128369"/>
                  <a:pt x="201881" y="130628"/>
                </a:cubicBezTo>
                <a:cubicBezTo>
                  <a:pt x="174172" y="128649"/>
                  <a:pt x="146343" y="127937"/>
                  <a:pt x="118754" y="124691"/>
                </a:cubicBezTo>
                <a:cubicBezTo>
                  <a:pt x="112538" y="123960"/>
                  <a:pt x="106034" y="122391"/>
                  <a:pt x="100941" y="118753"/>
                </a:cubicBezTo>
                <a:cubicBezTo>
                  <a:pt x="91830" y="112245"/>
                  <a:pt x="77190" y="95002"/>
                  <a:pt x="77190" y="95002"/>
                </a:cubicBezTo>
                <a:cubicBezTo>
                  <a:pt x="70179" y="66958"/>
                  <a:pt x="74901" y="78551"/>
                  <a:pt x="65315" y="59376"/>
                </a:cubicBezTo>
              </a:path>
            </a:pathLst>
          </a:custGeom>
          <a:solidFill>
            <a:srgbClr val="C00000"/>
          </a:solidFill>
          <a:ln w="0" cap="flat" cmpd="sng" algn="ctr">
            <a:solidFill>
              <a:schemeClr val="tx1"/>
            </a:solidFill>
            <a:prstDash val="solid"/>
            <a:round/>
            <a:headEnd type="none" w="med" len="med"/>
            <a:tailEnd type="none" w="med" len="med"/>
          </a:ln>
        </p:spPr>
        <p:txBody>
          <a:bodyPr/>
          <a:lstStyle/>
          <a:p>
            <a:endParaRPr lang="en-US" dirty="0"/>
          </a:p>
        </p:txBody>
      </p:sp>
      <p:sp>
        <p:nvSpPr>
          <p:cNvPr id="14349" name="AutoShape 23"/>
          <p:cNvSpPr>
            <a:spLocks noChangeArrowheads="1"/>
          </p:cNvSpPr>
          <p:nvPr/>
        </p:nvSpPr>
        <p:spPr bwMode="auto">
          <a:xfrm>
            <a:off x="4876800" y="762000"/>
            <a:ext cx="990600" cy="304800"/>
          </a:xfrm>
          <a:prstGeom prst="wedgeRoundRectCallout">
            <a:avLst>
              <a:gd name="adj1" fmla="val 32639"/>
              <a:gd name="adj2" fmla="val -165106"/>
              <a:gd name="adj3" fmla="val 16667"/>
            </a:avLst>
          </a:prstGeom>
          <a:solidFill>
            <a:srgbClr val="0000FF"/>
          </a:solidFill>
          <a:ln w="9525">
            <a:solidFill>
              <a:schemeClr val="tx1"/>
            </a:solidFill>
            <a:miter lim="800000"/>
            <a:headEnd/>
            <a:tailEnd/>
          </a:ln>
        </p:spPr>
        <p:txBody>
          <a:bodyPr/>
          <a:lstStyle/>
          <a:p>
            <a:pPr algn="ctr" eaLnBrk="1" hangingPunct="1"/>
            <a:endParaRPr lang="en-US" dirty="0">
              <a:latin typeface="Arial" charset="0"/>
            </a:endParaRPr>
          </a:p>
        </p:txBody>
      </p:sp>
      <p:sp>
        <p:nvSpPr>
          <p:cNvPr id="14350" name="Text Box 24"/>
          <p:cNvSpPr txBox="1">
            <a:spLocks noChangeArrowheads="1"/>
          </p:cNvSpPr>
          <p:nvPr/>
        </p:nvSpPr>
        <p:spPr bwMode="auto">
          <a:xfrm>
            <a:off x="4876800" y="762001"/>
            <a:ext cx="108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200" b="1" dirty="0">
                <a:solidFill>
                  <a:schemeClr val="bg1"/>
                </a:solidFill>
                <a:latin typeface="Century Schoolbook" pitchFamily="18" charset="0"/>
              </a:rPr>
              <a:t>Southaven</a:t>
            </a:r>
          </a:p>
        </p:txBody>
      </p:sp>
      <p:sp>
        <p:nvSpPr>
          <p:cNvPr id="14351" name="AutoShape 21"/>
          <p:cNvSpPr>
            <a:spLocks noChangeArrowheads="1"/>
          </p:cNvSpPr>
          <p:nvPr/>
        </p:nvSpPr>
        <p:spPr bwMode="auto">
          <a:xfrm>
            <a:off x="7620000" y="609600"/>
            <a:ext cx="685800" cy="304800"/>
          </a:xfrm>
          <a:prstGeom prst="wedgeRoundRectCallout">
            <a:avLst>
              <a:gd name="adj1" fmla="val -88657"/>
              <a:gd name="adj2" fmla="val 113542"/>
              <a:gd name="adj3" fmla="val 16667"/>
            </a:avLst>
          </a:prstGeom>
          <a:solidFill>
            <a:srgbClr val="0000FF"/>
          </a:solidFill>
          <a:ln w="9525">
            <a:solidFill>
              <a:schemeClr val="tx1"/>
            </a:solidFill>
            <a:miter lim="800000"/>
            <a:headEnd/>
            <a:tailEnd/>
          </a:ln>
        </p:spPr>
        <p:txBody>
          <a:bodyPr/>
          <a:lstStyle/>
          <a:p>
            <a:pPr algn="ctr" eaLnBrk="1" hangingPunct="1"/>
            <a:endParaRPr lang="en-US" dirty="0">
              <a:latin typeface="Arial" charset="0"/>
            </a:endParaRPr>
          </a:p>
        </p:txBody>
      </p:sp>
      <p:sp>
        <p:nvSpPr>
          <p:cNvPr id="14352" name="Text Box 22"/>
          <p:cNvSpPr txBox="1">
            <a:spLocks noChangeArrowheads="1"/>
          </p:cNvSpPr>
          <p:nvPr/>
        </p:nvSpPr>
        <p:spPr bwMode="auto">
          <a:xfrm>
            <a:off x="7620001" y="609601"/>
            <a:ext cx="741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200" b="1" dirty="0">
                <a:solidFill>
                  <a:schemeClr val="bg1"/>
                </a:solidFill>
                <a:latin typeface="Century Schoolbook" pitchFamily="18" charset="0"/>
              </a:rPr>
              <a:t>Tupelo</a:t>
            </a:r>
          </a:p>
        </p:txBody>
      </p:sp>
      <p:sp>
        <p:nvSpPr>
          <p:cNvPr id="14353" name="AutoShape 17"/>
          <p:cNvSpPr>
            <a:spLocks noChangeArrowheads="1"/>
          </p:cNvSpPr>
          <p:nvPr/>
        </p:nvSpPr>
        <p:spPr bwMode="auto">
          <a:xfrm>
            <a:off x="8001000" y="2057400"/>
            <a:ext cx="1143000" cy="304800"/>
          </a:xfrm>
          <a:prstGeom prst="wedgeRoundRectCallout">
            <a:avLst>
              <a:gd name="adj1" fmla="val -86634"/>
              <a:gd name="adj2" fmla="val -9375"/>
              <a:gd name="adj3" fmla="val 16667"/>
            </a:avLst>
          </a:prstGeom>
          <a:solidFill>
            <a:srgbClr val="00B050"/>
          </a:solidFill>
          <a:ln w="9525">
            <a:solidFill>
              <a:schemeClr val="tx1"/>
            </a:solidFill>
            <a:miter lim="800000"/>
            <a:headEnd/>
            <a:tailEnd/>
          </a:ln>
        </p:spPr>
        <p:txBody>
          <a:bodyPr/>
          <a:lstStyle/>
          <a:p>
            <a:pPr algn="ctr" eaLnBrk="1" hangingPunct="1"/>
            <a:r>
              <a:rPr lang="en-US" sz="1200" b="1" dirty="0">
                <a:solidFill>
                  <a:schemeClr val="bg1"/>
                </a:solidFill>
                <a:latin typeface="Century Schoolbook" pitchFamily="18" charset="0"/>
              </a:rPr>
              <a:t>Columbus</a:t>
            </a:r>
          </a:p>
        </p:txBody>
      </p:sp>
      <p:sp>
        <p:nvSpPr>
          <p:cNvPr id="14354" name="AutoShape 19"/>
          <p:cNvSpPr>
            <a:spLocks noChangeArrowheads="1"/>
          </p:cNvSpPr>
          <p:nvPr/>
        </p:nvSpPr>
        <p:spPr bwMode="auto">
          <a:xfrm>
            <a:off x="3352800" y="1828800"/>
            <a:ext cx="1066800" cy="304800"/>
          </a:xfrm>
          <a:prstGeom prst="wedgeRoundRectCallout">
            <a:avLst>
              <a:gd name="adj1" fmla="val 60579"/>
              <a:gd name="adj2" fmla="val 97917"/>
              <a:gd name="adj3" fmla="val 16667"/>
            </a:avLst>
          </a:prstGeom>
          <a:solidFill>
            <a:srgbClr val="0000FF"/>
          </a:solidFill>
          <a:ln w="9525">
            <a:solidFill>
              <a:schemeClr val="tx1"/>
            </a:solidFill>
            <a:miter lim="800000"/>
            <a:headEnd/>
            <a:tailEnd/>
          </a:ln>
        </p:spPr>
        <p:txBody>
          <a:bodyPr/>
          <a:lstStyle/>
          <a:p>
            <a:pPr algn="ctr" eaLnBrk="1" hangingPunct="1"/>
            <a:r>
              <a:rPr lang="en-US" sz="1200" b="1" dirty="0">
                <a:solidFill>
                  <a:schemeClr val="bg1"/>
                </a:solidFill>
                <a:latin typeface="Century Schoolbook" pitchFamily="18" charset="0"/>
              </a:rPr>
              <a:t>Greenville</a:t>
            </a:r>
          </a:p>
        </p:txBody>
      </p:sp>
      <p:sp>
        <p:nvSpPr>
          <p:cNvPr id="14355" name="AutoShape 15"/>
          <p:cNvSpPr>
            <a:spLocks noChangeArrowheads="1"/>
          </p:cNvSpPr>
          <p:nvPr/>
        </p:nvSpPr>
        <p:spPr bwMode="auto">
          <a:xfrm>
            <a:off x="5715000" y="2819400"/>
            <a:ext cx="914400" cy="304800"/>
          </a:xfrm>
          <a:prstGeom prst="wedgeRoundRectCallout">
            <a:avLst>
              <a:gd name="adj1" fmla="val -70486"/>
              <a:gd name="adj2" fmla="val 204690"/>
              <a:gd name="adj3" fmla="val 16667"/>
            </a:avLst>
          </a:prstGeom>
          <a:solidFill>
            <a:srgbClr val="0000FF"/>
          </a:solidFill>
          <a:ln w="9525">
            <a:solidFill>
              <a:schemeClr val="tx1"/>
            </a:solidFill>
            <a:miter lim="800000"/>
            <a:headEnd/>
            <a:tailEnd/>
          </a:ln>
        </p:spPr>
        <p:txBody>
          <a:bodyPr/>
          <a:lstStyle/>
          <a:p>
            <a:pPr algn="ctr" eaLnBrk="1" hangingPunct="1"/>
            <a:endParaRPr lang="en-US" dirty="0">
              <a:latin typeface="Arial" charset="0"/>
            </a:endParaRPr>
          </a:p>
        </p:txBody>
      </p:sp>
      <p:sp>
        <p:nvSpPr>
          <p:cNvPr id="14356" name="Text Box 16"/>
          <p:cNvSpPr txBox="1">
            <a:spLocks noChangeArrowheads="1"/>
          </p:cNvSpPr>
          <p:nvPr/>
        </p:nvSpPr>
        <p:spPr bwMode="auto">
          <a:xfrm>
            <a:off x="5781676" y="2817224"/>
            <a:ext cx="842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200" b="1" dirty="0">
                <a:solidFill>
                  <a:schemeClr val="bg1"/>
                </a:solidFill>
                <a:latin typeface="Century Schoolbook" pitchFamily="18" charset="0"/>
              </a:rPr>
              <a:t>Jackson</a:t>
            </a:r>
          </a:p>
        </p:txBody>
      </p:sp>
      <p:sp>
        <p:nvSpPr>
          <p:cNvPr id="14357" name="AutoShape 11"/>
          <p:cNvSpPr>
            <a:spLocks noChangeArrowheads="1"/>
          </p:cNvSpPr>
          <p:nvPr/>
        </p:nvSpPr>
        <p:spPr bwMode="auto">
          <a:xfrm>
            <a:off x="7543800" y="3200400"/>
            <a:ext cx="990600" cy="304800"/>
          </a:xfrm>
          <a:prstGeom prst="wedgeRoundRectCallout">
            <a:avLst>
              <a:gd name="adj1" fmla="val -84722"/>
              <a:gd name="adj2" fmla="val 36458"/>
              <a:gd name="adj3" fmla="val 16667"/>
            </a:avLst>
          </a:prstGeom>
          <a:solidFill>
            <a:srgbClr val="0000FF"/>
          </a:solidFill>
          <a:ln w="9525">
            <a:solidFill>
              <a:schemeClr val="tx1"/>
            </a:solidFill>
            <a:miter lim="800000"/>
            <a:headEnd/>
            <a:tailEnd/>
          </a:ln>
        </p:spPr>
        <p:txBody>
          <a:bodyPr/>
          <a:lstStyle/>
          <a:p>
            <a:pPr algn="ctr" eaLnBrk="1" hangingPunct="1"/>
            <a:r>
              <a:rPr lang="en-US" sz="1200" b="1" dirty="0">
                <a:solidFill>
                  <a:schemeClr val="bg1"/>
                </a:solidFill>
                <a:latin typeface="Century Schoolbook" pitchFamily="18" charset="0"/>
              </a:rPr>
              <a:t>Meridian</a:t>
            </a:r>
          </a:p>
        </p:txBody>
      </p:sp>
      <p:sp>
        <p:nvSpPr>
          <p:cNvPr id="14358" name="AutoShape 13"/>
          <p:cNvSpPr>
            <a:spLocks noChangeArrowheads="1"/>
          </p:cNvSpPr>
          <p:nvPr/>
        </p:nvSpPr>
        <p:spPr bwMode="auto">
          <a:xfrm>
            <a:off x="3200400" y="3324225"/>
            <a:ext cx="1035050" cy="304800"/>
          </a:xfrm>
          <a:prstGeom prst="wedgeRoundRectCallout">
            <a:avLst>
              <a:gd name="adj1" fmla="val 115972"/>
              <a:gd name="adj2" fmla="val 13023"/>
              <a:gd name="adj3" fmla="val 16667"/>
            </a:avLst>
          </a:prstGeom>
          <a:solidFill>
            <a:srgbClr val="00B050"/>
          </a:solidFill>
          <a:ln w="9525">
            <a:solidFill>
              <a:schemeClr val="tx1"/>
            </a:solidFill>
            <a:miter lim="800000"/>
            <a:headEnd/>
            <a:tailEnd/>
          </a:ln>
        </p:spPr>
        <p:txBody>
          <a:bodyPr/>
          <a:lstStyle/>
          <a:p>
            <a:pPr algn="ctr" eaLnBrk="1" hangingPunct="1"/>
            <a:r>
              <a:rPr lang="en-US" sz="1200" b="1" dirty="0">
                <a:solidFill>
                  <a:schemeClr val="bg1"/>
                </a:solidFill>
                <a:latin typeface="Century" panose="02040604050505020304" pitchFamily="18" charset="0"/>
              </a:rPr>
              <a:t>Vicksbur</a:t>
            </a:r>
            <a:r>
              <a:rPr lang="en-US" sz="1200" dirty="0">
                <a:solidFill>
                  <a:schemeClr val="bg1"/>
                </a:solidFill>
                <a:latin typeface="Arial Rounded MT Bold" panose="020F0704030504030204" pitchFamily="34" charset="0"/>
              </a:rPr>
              <a:t>g</a:t>
            </a:r>
          </a:p>
        </p:txBody>
      </p:sp>
      <p:sp>
        <p:nvSpPr>
          <p:cNvPr id="14360" name="AutoShape 5"/>
          <p:cNvSpPr>
            <a:spLocks noChangeArrowheads="1"/>
          </p:cNvSpPr>
          <p:nvPr/>
        </p:nvSpPr>
        <p:spPr bwMode="auto">
          <a:xfrm>
            <a:off x="6781800" y="4419600"/>
            <a:ext cx="1219200" cy="304800"/>
          </a:xfrm>
          <a:prstGeom prst="wedgeRoundRectCallout">
            <a:avLst>
              <a:gd name="adj1" fmla="val -67639"/>
              <a:gd name="adj2" fmla="val 82292"/>
              <a:gd name="adj3" fmla="val 16667"/>
            </a:avLst>
          </a:prstGeom>
          <a:solidFill>
            <a:srgbClr val="0000FF"/>
          </a:solidFill>
          <a:ln w="9525">
            <a:solidFill>
              <a:schemeClr val="tx1"/>
            </a:solidFill>
            <a:miter lim="800000"/>
            <a:headEnd/>
            <a:tailEnd/>
          </a:ln>
        </p:spPr>
        <p:txBody>
          <a:bodyPr/>
          <a:lstStyle/>
          <a:p>
            <a:pPr algn="ctr" eaLnBrk="1" hangingPunct="1"/>
            <a:r>
              <a:rPr lang="en-US" sz="1200" b="1" dirty="0">
                <a:solidFill>
                  <a:schemeClr val="bg1"/>
                </a:solidFill>
                <a:latin typeface="Century Schoolbook" pitchFamily="18" charset="0"/>
              </a:rPr>
              <a:t>Hattiesburg</a:t>
            </a:r>
          </a:p>
        </p:txBody>
      </p:sp>
      <p:sp>
        <p:nvSpPr>
          <p:cNvPr id="14361" name="AutoShape 9"/>
          <p:cNvSpPr>
            <a:spLocks noChangeArrowheads="1"/>
          </p:cNvSpPr>
          <p:nvPr/>
        </p:nvSpPr>
        <p:spPr bwMode="auto">
          <a:xfrm>
            <a:off x="5029200" y="5410200"/>
            <a:ext cx="914400" cy="304800"/>
          </a:xfrm>
          <a:prstGeom prst="wedgeRoundRectCallout">
            <a:avLst>
              <a:gd name="adj1" fmla="val 126912"/>
              <a:gd name="adj2" fmla="val 139583"/>
              <a:gd name="adj3" fmla="val 16667"/>
            </a:avLst>
          </a:prstGeom>
          <a:solidFill>
            <a:srgbClr val="0000FF"/>
          </a:solidFill>
          <a:ln w="9525">
            <a:solidFill>
              <a:schemeClr val="tx1"/>
            </a:solidFill>
            <a:miter lim="800000"/>
            <a:headEnd/>
            <a:tailEnd/>
          </a:ln>
        </p:spPr>
        <p:txBody>
          <a:bodyPr/>
          <a:lstStyle/>
          <a:p>
            <a:pPr algn="ctr" eaLnBrk="1" hangingPunct="1"/>
            <a:endParaRPr lang="en-US" dirty="0">
              <a:latin typeface="Arial" charset="0"/>
            </a:endParaRPr>
          </a:p>
        </p:txBody>
      </p:sp>
      <p:sp>
        <p:nvSpPr>
          <p:cNvPr id="14362" name="Text Box 10"/>
          <p:cNvSpPr txBox="1">
            <a:spLocks noChangeArrowheads="1"/>
          </p:cNvSpPr>
          <p:nvPr/>
        </p:nvSpPr>
        <p:spPr bwMode="auto">
          <a:xfrm>
            <a:off x="5029200" y="5410201"/>
            <a:ext cx="876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200" b="1" dirty="0">
                <a:solidFill>
                  <a:schemeClr val="bg1"/>
                </a:solidFill>
                <a:latin typeface="Century Schoolbook" pitchFamily="18" charset="0"/>
              </a:rPr>
              <a:t>Gulfport</a:t>
            </a:r>
          </a:p>
        </p:txBody>
      </p:sp>
      <p:sp>
        <p:nvSpPr>
          <p:cNvPr id="14363" name="AutoShape 7"/>
          <p:cNvSpPr>
            <a:spLocks noChangeArrowheads="1"/>
          </p:cNvSpPr>
          <p:nvPr/>
        </p:nvSpPr>
        <p:spPr bwMode="auto">
          <a:xfrm>
            <a:off x="7086600" y="6172200"/>
            <a:ext cx="762000" cy="228600"/>
          </a:xfrm>
          <a:prstGeom prst="wedgeRoundRectCallout">
            <a:avLst>
              <a:gd name="adj1" fmla="val -62500"/>
              <a:gd name="adj2" fmla="val -120833"/>
              <a:gd name="adj3" fmla="val 16667"/>
            </a:avLst>
          </a:prstGeom>
          <a:solidFill>
            <a:srgbClr val="0000FF"/>
          </a:solidFill>
          <a:ln w="9525">
            <a:solidFill>
              <a:schemeClr val="tx1"/>
            </a:solidFill>
            <a:miter lim="800000"/>
            <a:headEnd/>
            <a:tailEnd/>
          </a:ln>
        </p:spPr>
        <p:txBody>
          <a:bodyPr/>
          <a:lstStyle/>
          <a:p>
            <a:pPr algn="ctr" eaLnBrk="1" hangingPunct="1"/>
            <a:endParaRPr lang="en-US" dirty="0">
              <a:latin typeface="Arial" charset="0"/>
            </a:endParaRPr>
          </a:p>
        </p:txBody>
      </p:sp>
      <p:sp>
        <p:nvSpPr>
          <p:cNvPr id="14364" name="Text Box 8"/>
          <p:cNvSpPr txBox="1">
            <a:spLocks noChangeArrowheads="1"/>
          </p:cNvSpPr>
          <p:nvPr/>
        </p:nvSpPr>
        <p:spPr bwMode="auto">
          <a:xfrm>
            <a:off x="7086600" y="6172201"/>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200" b="1" dirty="0">
                <a:solidFill>
                  <a:schemeClr val="bg1"/>
                </a:solidFill>
                <a:latin typeface="Century Schoolbook" pitchFamily="18" charset="0"/>
              </a:rPr>
              <a:t>Biloxi</a:t>
            </a:r>
          </a:p>
        </p:txBody>
      </p:sp>
      <p:sp>
        <p:nvSpPr>
          <p:cNvPr id="14365" name="AutoShape 3"/>
          <p:cNvSpPr>
            <a:spLocks noChangeArrowheads="1"/>
          </p:cNvSpPr>
          <p:nvPr/>
        </p:nvSpPr>
        <p:spPr bwMode="auto">
          <a:xfrm>
            <a:off x="7696200" y="5562600"/>
            <a:ext cx="1143000" cy="304800"/>
          </a:xfrm>
          <a:prstGeom prst="wedgeRoundRectCallout">
            <a:avLst>
              <a:gd name="adj1" fmla="val -58333"/>
              <a:gd name="adj2" fmla="val 90106"/>
              <a:gd name="adj3" fmla="val 16667"/>
            </a:avLst>
          </a:prstGeom>
          <a:solidFill>
            <a:srgbClr val="0000FF"/>
          </a:solidFill>
          <a:ln w="9525">
            <a:solidFill>
              <a:schemeClr val="tx1"/>
            </a:solidFill>
            <a:miter lim="800000"/>
            <a:headEnd/>
            <a:tailEnd/>
          </a:ln>
        </p:spPr>
        <p:txBody>
          <a:bodyPr/>
          <a:lstStyle/>
          <a:p>
            <a:pPr algn="ctr" eaLnBrk="1" hangingPunct="1"/>
            <a:r>
              <a:rPr lang="en-US" sz="1200" b="1" dirty="0">
                <a:solidFill>
                  <a:schemeClr val="bg1"/>
                </a:solidFill>
                <a:latin typeface="Century Schoolbook" pitchFamily="18" charset="0"/>
              </a:rPr>
              <a:t>Pascagoula</a:t>
            </a:r>
          </a:p>
        </p:txBody>
      </p:sp>
      <p:sp>
        <p:nvSpPr>
          <p:cNvPr id="14366" name="Rectangle 25"/>
          <p:cNvSpPr>
            <a:spLocks noChangeArrowheads="1"/>
          </p:cNvSpPr>
          <p:nvPr/>
        </p:nvSpPr>
        <p:spPr bwMode="auto">
          <a:xfrm>
            <a:off x="1752600" y="762000"/>
            <a:ext cx="381000" cy="152400"/>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14367" name="Text Box 26"/>
          <p:cNvSpPr txBox="1">
            <a:spLocks noChangeArrowheads="1"/>
          </p:cNvSpPr>
          <p:nvPr/>
        </p:nvSpPr>
        <p:spPr bwMode="auto">
          <a:xfrm>
            <a:off x="2362201" y="685801"/>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400" b="1" dirty="0">
                <a:solidFill>
                  <a:schemeClr val="bg1"/>
                </a:solidFill>
                <a:latin typeface="Century Schoolbook" pitchFamily="18" charset="0"/>
              </a:rPr>
              <a:t>Ineligible</a:t>
            </a:r>
          </a:p>
        </p:txBody>
      </p:sp>
      <p:sp>
        <p:nvSpPr>
          <p:cNvPr id="14369" name="Text Box 28"/>
          <p:cNvSpPr txBox="1">
            <a:spLocks noChangeArrowheads="1"/>
          </p:cNvSpPr>
          <p:nvPr/>
        </p:nvSpPr>
        <p:spPr bwMode="auto">
          <a:xfrm>
            <a:off x="2421706" y="1143001"/>
            <a:ext cx="957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400" b="1" dirty="0">
                <a:solidFill>
                  <a:schemeClr val="bg1"/>
                </a:solidFill>
                <a:latin typeface="Century Schoolbook" pitchFamily="18" charset="0"/>
              </a:rPr>
              <a:t>Eligible </a:t>
            </a:r>
          </a:p>
        </p:txBody>
      </p:sp>
      <p:sp>
        <p:nvSpPr>
          <p:cNvPr id="34" name="Rectangle 25"/>
          <p:cNvSpPr>
            <a:spLocks noChangeArrowheads="1"/>
          </p:cNvSpPr>
          <p:nvPr/>
        </p:nvSpPr>
        <p:spPr bwMode="auto">
          <a:xfrm>
            <a:off x="1752600" y="1200921"/>
            <a:ext cx="381000" cy="152400"/>
          </a:xfrm>
          <a:prstGeom prst="rect">
            <a:avLst/>
          </a:prstGeom>
          <a:solidFill>
            <a:srgbClr val="00B050"/>
          </a:solidFill>
          <a:ln w="9525">
            <a:solidFill>
              <a:schemeClr val="tx1"/>
            </a:solidFill>
            <a:miter lim="800000"/>
            <a:headEnd/>
            <a:tailEnd/>
          </a:ln>
        </p:spPr>
        <p:txBody>
          <a:bodyPr wrap="none" anchor="ctr"/>
          <a:lstStyle/>
          <a:p>
            <a:endParaRPr lang="en-US" dirty="0"/>
          </a:p>
        </p:txBody>
      </p:sp>
      <p:sp>
        <p:nvSpPr>
          <p:cNvPr id="33" name="AutoShape 13"/>
          <p:cNvSpPr>
            <a:spLocks noChangeArrowheads="1"/>
          </p:cNvSpPr>
          <p:nvPr/>
        </p:nvSpPr>
        <p:spPr bwMode="auto">
          <a:xfrm>
            <a:off x="4235451" y="3981715"/>
            <a:ext cx="809625" cy="332990"/>
          </a:xfrm>
          <a:prstGeom prst="wedgeRoundRectCallout">
            <a:avLst>
              <a:gd name="adj1" fmla="val 99584"/>
              <a:gd name="adj2" fmla="val -123483"/>
              <a:gd name="adj3" fmla="val 16667"/>
            </a:avLst>
          </a:prstGeom>
          <a:solidFill>
            <a:srgbClr val="00B050"/>
          </a:solidFill>
          <a:ln w="9525">
            <a:solidFill>
              <a:schemeClr val="tx1"/>
            </a:solidFill>
            <a:miter lim="800000"/>
            <a:headEnd/>
            <a:tailEnd/>
          </a:ln>
        </p:spPr>
        <p:txBody>
          <a:bodyPr/>
          <a:lstStyle/>
          <a:p>
            <a:pPr algn="ctr" eaLnBrk="1" hangingPunct="1"/>
            <a:r>
              <a:rPr lang="en-US" sz="1200" b="1" dirty="0" err="1">
                <a:solidFill>
                  <a:schemeClr val="bg1"/>
                </a:solidFill>
                <a:latin typeface="Century" panose="02040604050505020304" pitchFamily="18" charset="0"/>
              </a:rPr>
              <a:t>Byram</a:t>
            </a:r>
            <a:endParaRPr lang="en-US" sz="1200" dirty="0">
              <a:solidFill>
                <a:schemeClr val="bg1"/>
              </a:solidFill>
              <a:latin typeface="Arial Rounded MT Bold" panose="020F0704030504030204" pitchFamily="34" charset="0"/>
            </a:endParaRPr>
          </a:p>
        </p:txBody>
      </p:sp>
      <p:sp>
        <p:nvSpPr>
          <p:cNvPr id="35" name="AutoShape 11"/>
          <p:cNvSpPr>
            <a:spLocks noChangeArrowheads="1"/>
          </p:cNvSpPr>
          <p:nvPr/>
        </p:nvSpPr>
        <p:spPr bwMode="auto">
          <a:xfrm>
            <a:off x="5926615" y="3597275"/>
            <a:ext cx="990600" cy="304800"/>
          </a:xfrm>
          <a:prstGeom prst="wedgeRoundRectCallout">
            <a:avLst>
              <a:gd name="adj1" fmla="val -76810"/>
              <a:gd name="adj2" fmla="val -63542"/>
              <a:gd name="adj3" fmla="val 16667"/>
            </a:avLst>
          </a:prstGeom>
          <a:solidFill>
            <a:srgbClr val="00B050"/>
          </a:solidFill>
          <a:ln w="9525">
            <a:solidFill>
              <a:schemeClr val="tx1"/>
            </a:solidFill>
            <a:miter lim="800000"/>
            <a:headEnd/>
            <a:tailEnd/>
          </a:ln>
        </p:spPr>
        <p:txBody>
          <a:bodyPr/>
          <a:lstStyle/>
          <a:p>
            <a:pPr algn="ctr" eaLnBrk="1" hangingPunct="1"/>
            <a:r>
              <a:rPr lang="en-US" sz="1200" b="1" dirty="0" err="1">
                <a:solidFill>
                  <a:schemeClr val="bg1"/>
                </a:solidFill>
                <a:latin typeface="Century Schoolbook" pitchFamily="18" charset="0"/>
              </a:rPr>
              <a:t>Flowood</a:t>
            </a:r>
            <a:endParaRPr lang="en-US" sz="1200" b="1" dirty="0">
              <a:solidFill>
                <a:schemeClr val="bg1"/>
              </a:solidFill>
              <a:latin typeface="Century Schoolbook" pitchFamily="18" charset="0"/>
            </a:endParaRPr>
          </a:p>
        </p:txBody>
      </p:sp>
      <p:sp>
        <p:nvSpPr>
          <p:cNvPr id="36" name="AutoShape 11"/>
          <p:cNvSpPr>
            <a:spLocks noChangeArrowheads="1"/>
          </p:cNvSpPr>
          <p:nvPr/>
        </p:nvSpPr>
        <p:spPr bwMode="auto">
          <a:xfrm>
            <a:off x="6354763" y="98879"/>
            <a:ext cx="990600" cy="494846"/>
          </a:xfrm>
          <a:prstGeom prst="wedgeRoundRectCallout">
            <a:avLst>
              <a:gd name="adj1" fmla="val -85601"/>
              <a:gd name="adj2" fmla="val 10060"/>
              <a:gd name="adj3" fmla="val 16667"/>
            </a:avLst>
          </a:prstGeom>
          <a:solidFill>
            <a:srgbClr val="0000FF"/>
          </a:solidFill>
          <a:ln w="9525">
            <a:solidFill>
              <a:schemeClr val="tx1"/>
            </a:solidFill>
            <a:miter lim="800000"/>
            <a:headEnd/>
            <a:tailEnd/>
          </a:ln>
        </p:spPr>
        <p:txBody>
          <a:bodyPr/>
          <a:lstStyle/>
          <a:p>
            <a:pPr algn="ctr" eaLnBrk="1" hangingPunct="1"/>
            <a:r>
              <a:rPr lang="en-US" sz="1200" b="1" dirty="0">
                <a:solidFill>
                  <a:schemeClr val="bg1"/>
                </a:solidFill>
                <a:latin typeface="Century Schoolbook" pitchFamily="18" charset="0"/>
              </a:rPr>
              <a:t>Olive Branch</a:t>
            </a:r>
          </a:p>
        </p:txBody>
      </p:sp>
    </p:spTree>
    <p:extLst>
      <p:ext uri="{BB962C8B-B14F-4D97-AF65-F5344CB8AC3E}">
        <p14:creationId xmlns:p14="http://schemas.microsoft.com/office/powerpoint/2010/main" val="369703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14354"/>
                                        </p:tgtEl>
                                      </p:cBhvr>
                                    </p:animEffect>
                                    <p:anim calcmode="lin" valueType="num">
                                      <p:cBhvr>
                                        <p:cTn id="7" dur="2000"/>
                                        <p:tgtEl>
                                          <p:spTgt spid="1435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4354"/>
                                        </p:tgtEl>
                                        <p:attrNameLst>
                                          <p:attrName>ppt_h</p:attrName>
                                        </p:attrNameLst>
                                      </p:cBhvr>
                                      <p:tavLst>
                                        <p:tav tm="0">
                                          <p:val>
                                            <p:strVal val="ppt_h"/>
                                          </p:val>
                                        </p:tav>
                                        <p:tav tm="100000">
                                          <p:val>
                                            <p:strVal val="ppt_h"/>
                                          </p:val>
                                        </p:tav>
                                      </p:tavLst>
                                    </p:anim>
                                    <p:set>
                                      <p:cBhvr>
                                        <p:cTn id="9" dur="1" fill="hold">
                                          <p:stCondLst>
                                            <p:cond delay="1999"/>
                                          </p:stCondLst>
                                        </p:cTn>
                                        <p:tgtEl>
                                          <p:spTgt spid="1435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0" nodeType="clickEffect">
                                  <p:stCondLst>
                                    <p:cond delay="0"/>
                                  </p:stCondLst>
                                  <p:childTnLst>
                                    <p:animEffect transition="out" filter="fade">
                                      <p:cBhvr>
                                        <p:cTn id="13" dur="2000"/>
                                        <p:tgtEl>
                                          <p:spTgt spid="14358"/>
                                        </p:tgtEl>
                                      </p:cBhvr>
                                    </p:animEffect>
                                    <p:anim calcmode="lin" valueType="num">
                                      <p:cBhvr>
                                        <p:cTn id="14" dur="2000"/>
                                        <p:tgtEl>
                                          <p:spTgt spid="1435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14358"/>
                                        </p:tgtEl>
                                        <p:attrNameLst>
                                          <p:attrName>ppt_h</p:attrName>
                                        </p:attrNameLst>
                                      </p:cBhvr>
                                      <p:tavLst>
                                        <p:tav tm="0">
                                          <p:val>
                                            <p:strVal val="ppt_h"/>
                                          </p:val>
                                        </p:tav>
                                        <p:tav tm="100000">
                                          <p:val>
                                            <p:strVal val="ppt_h"/>
                                          </p:val>
                                        </p:tav>
                                      </p:tavLst>
                                    </p:anim>
                                    <p:set>
                                      <p:cBhvr>
                                        <p:cTn id="16" dur="1" fill="hold">
                                          <p:stCondLst>
                                            <p:cond delay="1999"/>
                                          </p:stCondLst>
                                        </p:cTn>
                                        <p:tgtEl>
                                          <p:spTgt spid="1435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5" presetClass="exit" presetSubtype="0" fill="hold" grpId="0" nodeType="clickEffect">
                                  <p:stCondLst>
                                    <p:cond delay="0"/>
                                  </p:stCondLst>
                                  <p:childTnLst>
                                    <p:animEffect transition="out" filter="fade">
                                      <p:cBhvr>
                                        <p:cTn id="20" dur="2000"/>
                                        <p:tgtEl>
                                          <p:spTgt spid="14353"/>
                                        </p:tgtEl>
                                      </p:cBhvr>
                                    </p:animEffect>
                                    <p:anim calcmode="lin" valueType="num">
                                      <p:cBhvr>
                                        <p:cTn id="21" dur="2000"/>
                                        <p:tgtEl>
                                          <p:spTgt spid="143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14353"/>
                                        </p:tgtEl>
                                        <p:attrNameLst>
                                          <p:attrName>ppt_h</p:attrName>
                                        </p:attrNameLst>
                                      </p:cBhvr>
                                      <p:tavLst>
                                        <p:tav tm="0">
                                          <p:val>
                                            <p:strVal val="ppt_h"/>
                                          </p:val>
                                        </p:tav>
                                        <p:tav tm="100000">
                                          <p:val>
                                            <p:strVal val="ppt_h"/>
                                          </p:val>
                                        </p:tav>
                                      </p:tavLst>
                                    </p:anim>
                                    <p:set>
                                      <p:cBhvr>
                                        <p:cTn id="23" dur="1" fill="hold">
                                          <p:stCondLst>
                                            <p:cond delay="1999"/>
                                          </p:stCondLst>
                                        </p:cTn>
                                        <p:tgtEl>
                                          <p:spTgt spid="1435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5" presetClass="exit" presetSubtype="0" fill="hold" grpId="0" nodeType="clickEffect">
                                  <p:stCondLst>
                                    <p:cond delay="0"/>
                                  </p:stCondLst>
                                  <p:childTnLst>
                                    <p:animEffect transition="out" filter="fade">
                                      <p:cBhvr>
                                        <p:cTn id="27" dur="2000"/>
                                        <p:tgtEl>
                                          <p:spTgt spid="14365"/>
                                        </p:tgtEl>
                                      </p:cBhvr>
                                    </p:animEffect>
                                    <p:anim calcmode="lin" valueType="num">
                                      <p:cBhvr>
                                        <p:cTn id="28" dur="2000"/>
                                        <p:tgtEl>
                                          <p:spTgt spid="1436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9" dur="2000"/>
                                        <p:tgtEl>
                                          <p:spTgt spid="14365"/>
                                        </p:tgtEl>
                                        <p:attrNameLst>
                                          <p:attrName>ppt_h</p:attrName>
                                        </p:attrNameLst>
                                      </p:cBhvr>
                                      <p:tavLst>
                                        <p:tav tm="0">
                                          <p:val>
                                            <p:strVal val="ppt_h"/>
                                          </p:val>
                                        </p:tav>
                                        <p:tav tm="100000">
                                          <p:val>
                                            <p:strVal val="ppt_h"/>
                                          </p:val>
                                        </p:tav>
                                      </p:tavLst>
                                    </p:anim>
                                    <p:set>
                                      <p:cBhvr>
                                        <p:cTn id="30" dur="1" fill="hold">
                                          <p:stCondLst>
                                            <p:cond delay="1999"/>
                                          </p:stCondLst>
                                        </p:cTn>
                                        <p:tgtEl>
                                          <p:spTgt spid="143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grpId="0" nodeType="clickEffect">
                                  <p:stCondLst>
                                    <p:cond delay="0"/>
                                  </p:stCondLst>
                                  <p:childTnLst>
                                    <p:animEffect transition="out" filter="circle(out)">
                                      <p:cBhvr>
                                        <p:cTn id="34" dur="2000"/>
                                        <p:tgtEl>
                                          <p:spTgt spid="14341"/>
                                        </p:tgtEl>
                                      </p:cBhvr>
                                    </p:animEffect>
                                    <p:set>
                                      <p:cBhvr>
                                        <p:cTn id="35" dur="1" fill="hold">
                                          <p:stCondLst>
                                            <p:cond delay="1999"/>
                                          </p:stCondLst>
                                        </p:cTn>
                                        <p:tgtEl>
                                          <p:spTgt spid="14341"/>
                                        </p:tgtEl>
                                        <p:attrNameLst>
                                          <p:attrName>style.visibility</p:attrName>
                                        </p:attrNameLst>
                                      </p:cBhvr>
                                      <p:to>
                                        <p:strVal val="hidden"/>
                                      </p:to>
                                    </p:set>
                                  </p:childTnLst>
                                </p:cTn>
                              </p:par>
                              <p:par>
                                <p:cTn id="36" presetID="6" presetClass="exit" presetSubtype="32" fill="hold" grpId="0" nodeType="withEffect">
                                  <p:stCondLst>
                                    <p:cond delay="0"/>
                                  </p:stCondLst>
                                  <p:childTnLst>
                                    <p:animEffect transition="out" filter="circle(out)">
                                      <p:cBhvr>
                                        <p:cTn id="37" dur="2000"/>
                                        <p:tgtEl>
                                          <p:spTgt spid="14343"/>
                                        </p:tgtEl>
                                      </p:cBhvr>
                                    </p:animEffect>
                                    <p:set>
                                      <p:cBhvr>
                                        <p:cTn id="38" dur="1" fill="hold">
                                          <p:stCondLst>
                                            <p:cond delay="1999"/>
                                          </p:stCondLst>
                                        </p:cTn>
                                        <p:tgtEl>
                                          <p:spTgt spid="14343"/>
                                        </p:tgtEl>
                                        <p:attrNameLst>
                                          <p:attrName>style.visibility</p:attrName>
                                        </p:attrNameLst>
                                      </p:cBhvr>
                                      <p:to>
                                        <p:strVal val="hidden"/>
                                      </p:to>
                                    </p:set>
                                  </p:childTnLst>
                                </p:cTn>
                              </p:par>
                              <p:par>
                                <p:cTn id="39" presetID="6" presetClass="exit" presetSubtype="32" fill="hold" grpId="0" nodeType="withEffect">
                                  <p:stCondLst>
                                    <p:cond delay="0"/>
                                  </p:stCondLst>
                                  <p:childTnLst>
                                    <p:animEffect transition="out" filter="circle(out)">
                                      <p:cBhvr>
                                        <p:cTn id="40" dur="2000"/>
                                        <p:tgtEl>
                                          <p:spTgt spid="14342"/>
                                        </p:tgtEl>
                                      </p:cBhvr>
                                    </p:animEffect>
                                    <p:set>
                                      <p:cBhvr>
                                        <p:cTn id="41" dur="1" fill="hold">
                                          <p:stCondLst>
                                            <p:cond delay="1999"/>
                                          </p:stCondLst>
                                        </p:cTn>
                                        <p:tgtEl>
                                          <p:spTgt spid="14342"/>
                                        </p:tgtEl>
                                        <p:attrNameLst>
                                          <p:attrName>style.visibility</p:attrName>
                                        </p:attrNameLst>
                                      </p:cBhvr>
                                      <p:to>
                                        <p:strVal val="hidden"/>
                                      </p:to>
                                    </p:set>
                                  </p:childTnLst>
                                </p:cTn>
                              </p:par>
                              <p:par>
                                <p:cTn id="42" presetID="6" presetClass="exit" presetSubtype="32" fill="hold" grpId="0" nodeType="withEffect">
                                  <p:stCondLst>
                                    <p:cond delay="0"/>
                                  </p:stCondLst>
                                  <p:childTnLst>
                                    <p:animEffect transition="out" filter="circle(out)">
                                      <p:cBhvr>
                                        <p:cTn id="43" dur="2000"/>
                                        <p:tgtEl>
                                          <p:spTgt spid="14348"/>
                                        </p:tgtEl>
                                      </p:cBhvr>
                                    </p:animEffect>
                                    <p:set>
                                      <p:cBhvr>
                                        <p:cTn id="44" dur="1" fill="hold">
                                          <p:stCondLst>
                                            <p:cond delay="1999"/>
                                          </p:stCondLst>
                                        </p:cTn>
                                        <p:tgtEl>
                                          <p:spTgt spid="1434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5" presetClass="exit" presetSubtype="0" fill="hold" grpId="0" nodeType="clickEffect">
                                  <p:stCondLst>
                                    <p:cond delay="0"/>
                                  </p:stCondLst>
                                  <p:childTnLst>
                                    <p:animEffect transition="out" filter="fade">
                                      <p:cBhvr>
                                        <p:cTn id="48" dur="2000"/>
                                        <p:tgtEl>
                                          <p:spTgt spid="33"/>
                                        </p:tgtEl>
                                      </p:cBhvr>
                                    </p:animEffect>
                                    <p:anim calcmode="lin" valueType="num">
                                      <p:cBhvr>
                                        <p:cTn id="49" dur="2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0" dur="2000"/>
                                        <p:tgtEl>
                                          <p:spTgt spid="33"/>
                                        </p:tgtEl>
                                        <p:attrNameLst>
                                          <p:attrName>ppt_h</p:attrName>
                                        </p:attrNameLst>
                                      </p:cBhvr>
                                      <p:tavLst>
                                        <p:tav tm="0">
                                          <p:val>
                                            <p:strVal val="ppt_h"/>
                                          </p:val>
                                        </p:tav>
                                        <p:tav tm="100000">
                                          <p:val>
                                            <p:strVal val="ppt_h"/>
                                          </p:val>
                                        </p:tav>
                                      </p:tavLst>
                                    </p:anim>
                                    <p:set>
                                      <p:cBhvr>
                                        <p:cTn id="51" dur="1" fill="hold">
                                          <p:stCondLst>
                                            <p:cond delay="1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8" grpId="0" animBg="1"/>
      <p:bldP spid="14353" grpId="0" animBg="1"/>
      <p:bldP spid="14354" grpId="0" animBg="1"/>
      <p:bldP spid="14358" grpId="0" animBg="1"/>
      <p:bldP spid="14365"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8487B-7445-4C38-8CF5-82F71B007EB7}"/>
              </a:ext>
            </a:extLst>
          </p:cNvPr>
          <p:cNvPicPr>
            <a:picLocks noChangeAspect="1"/>
          </p:cNvPicPr>
          <p:nvPr/>
        </p:nvPicPr>
        <p:blipFill rotWithShape="1">
          <a:blip r:embed="rId2"/>
          <a:srcRect t="22839" r="53333" b="10494"/>
          <a:stretch/>
        </p:blipFill>
        <p:spPr>
          <a:xfrm>
            <a:off x="114301" y="295275"/>
            <a:ext cx="11934824" cy="6438900"/>
          </a:xfrm>
          <a:prstGeom prst="rect">
            <a:avLst/>
          </a:prstGeom>
        </p:spPr>
      </p:pic>
    </p:spTree>
    <p:extLst>
      <p:ext uri="{BB962C8B-B14F-4D97-AF65-F5344CB8AC3E}">
        <p14:creationId xmlns:p14="http://schemas.microsoft.com/office/powerpoint/2010/main" val="854455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4C175-D9C7-4A7E-9828-2175E36D51F6}"/>
              </a:ext>
            </a:extLst>
          </p:cNvPr>
          <p:cNvPicPr>
            <a:picLocks noChangeAspect="1"/>
          </p:cNvPicPr>
          <p:nvPr/>
        </p:nvPicPr>
        <p:blipFill rotWithShape="1">
          <a:blip r:embed="rId3"/>
          <a:srcRect l="24915" t="47069" r="61132" b="10495"/>
          <a:stretch/>
        </p:blipFill>
        <p:spPr>
          <a:xfrm>
            <a:off x="142875" y="228601"/>
            <a:ext cx="11972925" cy="7115174"/>
          </a:xfrm>
          <a:prstGeom prst="rect">
            <a:avLst/>
          </a:prstGeom>
        </p:spPr>
      </p:pic>
    </p:spTree>
    <p:extLst>
      <p:ext uri="{BB962C8B-B14F-4D97-AF65-F5344CB8AC3E}">
        <p14:creationId xmlns:p14="http://schemas.microsoft.com/office/powerpoint/2010/main" val="164825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3D8544-A303-4AD5-BF23-1E810BA43590}"/>
              </a:ext>
            </a:extLst>
          </p:cNvPr>
          <p:cNvPicPr>
            <a:picLocks noChangeAspect="1"/>
          </p:cNvPicPr>
          <p:nvPr/>
        </p:nvPicPr>
        <p:blipFill rotWithShape="1">
          <a:blip r:embed="rId3"/>
          <a:srcRect l="14925" t="36843" r="48204" b="25585"/>
          <a:stretch/>
        </p:blipFill>
        <p:spPr>
          <a:xfrm>
            <a:off x="323850" y="152400"/>
            <a:ext cx="11715750" cy="6477000"/>
          </a:xfrm>
          <a:prstGeom prst="rect">
            <a:avLst/>
          </a:prstGeom>
        </p:spPr>
      </p:pic>
    </p:spTree>
    <p:extLst>
      <p:ext uri="{BB962C8B-B14F-4D97-AF65-F5344CB8AC3E}">
        <p14:creationId xmlns:p14="http://schemas.microsoft.com/office/powerpoint/2010/main" val="2519663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dirty="0"/>
          </a:p>
        </p:txBody>
      </p:sp>
      <p:sp>
        <p:nvSpPr>
          <p:cNvPr id="2051"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dirty="0"/>
          </a:p>
        </p:txBody>
      </p:sp>
      <p:sp>
        <p:nvSpPr>
          <p:cNvPr id="2052" name="Text Box 6"/>
          <p:cNvSpPr txBox="1">
            <a:spLocks noChangeArrowheads="1"/>
          </p:cNvSpPr>
          <p:nvPr/>
        </p:nvSpPr>
        <p:spPr bwMode="auto">
          <a:xfrm>
            <a:off x="3733800" y="59436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a:spcBef>
                <a:spcPct val="50000"/>
              </a:spcBef>
            </a:pPr>
            <a:r>
              <a:rPr lang="en-US" b="1" i="1" dirty="0">
                <a:solidFill>
                  <a:srgbClr val="660033"/>
                </a:solidFill>
                <a:latin typeface="Arial" charset="0"/>
              </a:rPr>
              <a:t>www.rd.usda.gov</a:t>
            </a:r>
          </a:p>
        </p:txBody>
      </p:sp>
      <p:sp>
        <p:nvSpPr>
          <p:cNvPr id="2053" name="Rectangle 4"/>
          <p:cNvSpPr>
            <a:spLocks noGrp="1" noChangeArrowheads="1"/>
          </p:cNvSpPr>
          <p:nvPr>
            <p:ph type="title"/>
          </p:nvPr>
        </p:nvSpPr>
        <p:spPr>
          <a:xfrm>
            <a:off x="838200" y="313565"/>
            <a:ext cx="10515600" cy="1325563"/>
          </a:xfrm>
          <a:noFill/>
        </p:spPr>
        <p:txBody>
          <a:bodyPr vert="horz" lIns="90488" tIns="44450" rIns="90488" bIns="44450" rtlCol="0" anchor="ctr">
            <a:normAutofit/>
          </a:bodyPr>
          <a:lstStyle/>
          <a:p>
            <a:pPr eaLnBrk="1" hangingPunct="1"/>
            <a:r>
              <a:rPr lang="en-US" altLang="en-US" sz="4000" b="1" dirty="0">
                <a:latin typeface="Pristina" pitchFamily="66" charset="0"/>
              </a:rPr>
              <a:t>Rural Development</a:t>
            </a:r>
            <a:br>
              <a:rPr lang="en-US" altLang="en-US" sz="4000" b="1" dirty="0">
                <a:latin typeface="Pristina" pitchFamily="66" charset="0"/>
              </a:rPr>
            </a:br>
            <a:r>
              <a:rPr lang="en-US" altLang="en-US" sz="4000" b="1" dirty="0">
                <a:latin typeface="Pristina" pitchFamily="66" charset="0"/>
              </a:rPr>
              <a:t>Single Family Housing</a:t>
            </a:r>
            <a:endParaRPr lang="en-US" sz="4000" b="1" dirty="0">
              <a:latin typeface="Arial Rounded MT Bold" pitchFamily="34" charset="0"/>
            </a:endParaRPr>
          </a:p>
        </p:txBody>
      </p:sp>
      <p:pic>
        <p:nvPicPr>
          <p:cNvPr id="2054" name="Picture 6" descr="Home Financing Options.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925" y="2038764"/>
            <a:ext cx="5264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203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33600" y="228600"/>
            <a:ext cx="7772400" cy="914400"/>
          </a:xfrm>
        </p:spPr>
        <p:txBody>
          <a:bodyPr/>
          <a:lstStyle/>
          <a:p>
            <a:pPr eaLnBrk="1" hangingPunct="1"/>
            <a:r>
              <a:rPr lang="en-US" altLang="en-US" dirty="0">
                <a:latin typeface="Arial Rounded MT Bold" pitchFamily="34" charset="0"/>
              </a:rPr>
              <a:t>SFH OBJECTIVE</a:t>
            </a:r>
          </a:p>
        </p:txBody>
      </p:sp>
      <p:sp>
        <p:nvSpPr>
          <p:cNvPr id="10243" name="Rectangle 3"/>
          <p:cNvSpPr>
            <a:spLocks noGrp="1" noChangeArrowheads="1"/>
          </p:cNvSpPr>
          <p:nvPr>
            <p:ph type="body" idx="1"/>
          </p:nvPr>
        </p:nvSpPr>
        <p:spPr>
          <a:xfrm>
            <a:off x="3124200" y="2173288"/>
            <a:ext cx="6096000" cy="2017712"/>
          </a:xfrm>
        </p:spPr>
        <p:txBody>
          <a:bodyPr/>
          <a:lstStyle/>
          <a:p>
            <a:pPr marL="0" indent="0">
              <a:buNone/>
            </a:pPr>
            <a:r>
              <a:rPr lang="en-US" altLang="en-US" sz="2400" b="1" dirty="0">
                <a:latin typeface="Century Schoolbook" pitchFamily="18" charset="0"/>
              </a:rPr>
              <a:t>“Provide moderate, low, and very-low income families who live in rural areas with an opportunity to affordably </a:t>
            </a:r>
            <a:r>
              <a:rPr lang="en-US" altLang="en-US" sz="2400" b="1" dirty="0">
                <a:solidFill>
                  <a:srgbClr val="FF3300"/>
                </a:solidFill>
                <a:latin typeface="Century Schoolbook" pitchFamily="18" charset="0"/>
              </a:rPr>
              <a:t>own</a:t>
            </a:r>
            <a:r>
              <a:rPr lang="en-US" altLang="en-US" sz="2400" b="1" dirty="0">
                <a:latin typeface="Century Schoolbook" pitchFamily="18" charset="0"/>
              </a:rPr>
              <a:t> adequate but modest and decent homes.”</a:t>
            </a:r>
          </a:p>
        </p:txBody>
      </p:sp>
      <p:pic>
        <p:nvPicPr>
          <p:cNvPr id="5" name="Picture 4" descr="Country Road 21.w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1900" y="4419601"/>
            <a:ext cx="26670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18" y="228600"/>
            <a:ext cx="17526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023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p:cNvSpPr txBox="1"/>
          <p:nvPr/>
        </p:nvSpPr>
        <p:spPr>
          <a:xfrm>
            <a:off x="696036" y="483372"/>
            <a:ext cx="11901525" cy="492443"/>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7" normalizeH="0" baseline="0" noProof="0" dirty="0">
                <a:ln>
                  <a:noFill/>
                </a:ln>
                <a:solidFill>
                  <a:srgbClr val="FFFFFF"/>
                </a:solidFill>
                <a:effectLst/>
                <a:uLnTx/>
                <a:uFillTx/>
                <a:latin typeface="Calibri"/>
                <a:ea typeface="+mn-ea"/>
                <a:cs typeface="Calibri"/>
              </a:rPr>
              <a:t>LOAN PURPOSES</a:t>
            </a:r>
          </a:p>
        </p:txBody>
      </p:sp>
      <p:sp>
        <p:nvSpPr>
          <p:cNvPr id="10" name="Content Placeholder 9"/>
          <p:cNvSpPr>
            <a:spLocks noGrp="1"/>
          </p:cNvSpPr>
          <p:nvPr>
            <p:ph idx="1"/>
          </p:nvPr>
        </p:nvSpPr>
        <p:spPr>
          <a:xfrm>
            <a:off x="696036" y="2207151"/>
            <a:ext cx="10686197" cy="4167477"/>
          </a:xfrm>
        </p:spPr>
        <p:txBody>
          <a:bodyPr>
            <a:noAutofit/>
          </a:bodyPr>
          <a:lstStyle/>
          <a:p>
            <a:pPr>
              <a:spcAft>
                <a:spcPts val="1200"/>
              </a:spcAft>
            </a:pPr>
            <a:r>
              <a:rPr lang="en-US" altLang="en-US" sz="2400" dirty="0">
                <a:solidFill>
                  <a:srgbClr val="003142"/>
                </a:solidFill>
                <a:latin typeface="Calibri" panose="020F0502020204030204" pitchFamily="34" charset="0"/>
              </a:rPr>
              <a:t>Acquiring dwelling &amp; lot (new or existing dwelling)</a:t>
            </a:r>
          </a:p>
          <a:p>
            <a:pPr>
              <a:spcAft>
                <a:spcPts val="1200"/>
              </a:spcAft>
            </a:pPr>
            <a:r>
              <a:rPr lang="en-US" altLang="en-US" sz="2400" dirty="0">
                <a:solidFill>
                  <a:srgbClr val="003142"/>
                </a:solidFill>
                <a:latin typeface="Calibri" panose="020F0502020204030204" pitchFamily="34" charset="0"/>
              </a:rPr>
              <a:t>Loans for new Construction loans </a:t>
            </a:r>
          </a:p>
          <a:p>
            <a:pPr>
              <a:spcAft>
                <a:spcPts val="1200"/>
              </a:spcAft>
            </a:pPr>
            <a:r>
              <a:rPr lang="en-US" altLang="en-US" sz="2400" dirty="0">
                <a:solidFill>
                  <a:srgbClr val="003142"/>
                </a:solidFill>
                <a:latin typeface="Calibri" panose="020F0502020204030204" pitchFamily="34" charset="0"/>
              </a:rPr>
              <a:t>Repairs and rehabilitation when associated with the purchase of an existing dwelling – Loan can be backed from day 1 before the repairs are even started! </a:t>
            </a:r>
          </a:p>
          <a:p>
            <a:pPr>
              <a:spcAft>
                <a:spcPts val="1200"/>
              </a:spcAft>
            </a:pPr>
            <a:r>
              <a:rPr lang="en-US" altLang="en-US" sz="2400" dirty="0">
                <a:solidFill>
                  <a:srgbClr val="003142"/>
                </a:solidFill>
                <a:latin typeface="Calibri" panose="020F0502020204030204" pitchFamily="34" charset="0"/>
              </a:rPr>
              <a:t>Reasonable and customary expenses associated with purchasing a dwelling (closing costs); and</a:t>
            </a:r>
          </a:p>
          <a:p>
            <a:pPr>
              <a:spcAft>
                <a:spcPts val="1200"/>
              </a:spcAft>
            </a:pPr>
            <a:r>
              <a:rPr lang="en-US" altLang="en-US" sz="2400" dirty="0">
                <a:solidFill>
                  <a:srgbClr val="003142"/>
                </a:solidFill>
                <a:latin typeface="Calibri" panose="020F0502020204030204" pitchFamily="34" charset="0"/>
              </a:rPr>
              <a:t>Refinancing under specific situations</a:t>
            </a:r>
          </a:p>
        </p:txBody>
      </p:sp>
      <p:pic>
        <p:nvPicPr>
          <p:cNvPr id="4" name="Picture 3">
            <a:extLst>
              <a:ext uri="{FF2B5EF4-FFF2-40B4-BE49-F238E27FC236}">
                <a16:creationId xmlns:a16="http://schemas.microsoft.com/office/drawing/2014/main" id="{25D04F20-166B-433E-9F25-261BED594B45}"/>
              </a:ext>
            </a:extLst>
          </p:cNvPr>
          <p:cNvPicPr>
            <a:picLocks noChangeAspect="1"/>
          </p:cNvPicPr>
          <p:nvPr/>
        </p:nvPicPr>
        <p:blipFill>
          <a:blip r:embed="rId3"/>
          <a:stretch>
            <a:fillRect/>
          </a:stretch>
        </p:blipFill>
        <p:spPr>
          <a:xfrm>
            <a:off x="9677400" y="822859"/>
            <a:ext cx="2183338" cy="480719"/>
          </a:xfrm>
          <a:prstGeom prst="rect">
            <a:avLst/>
          </a:prstGeom>
        </p:spPr>
      </p:pic>
    </p:spTree>
    <p:extLst>
      <p:ext uri="{BB962C8B-B14F-4D97-AF65-F5344CB8AC3E}">
        <p14:creationId xmlns:p14="http://schemas.microsoft.com/office/powerpoint/2010/main" val="258977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a:xfrm>
            <a:off x="721910" y="2348033"/>
            <a:ext cx="5217496" cy="3697926"/>
          </a:xfrm>
        </p:spPr>
        <p:txBody>
          <a:bodyPr>
            <a:normAutofit/>
          </a:bodyPr>
          <a:lstStyle/>
          <a:p>
            <a:r>
              <a:rPr lang="en-US" sz="2400" dirty="0">
                <a:solidFill>
                  <a:srgbClr val="003142"/>
                </a:solidFill>
                <a:latin typeface="+mn-lt"/>
              </a:rPr>
              <a:t>Must be Income-eligible</a:t>
            </a:r>
          </a:p>
          <a:p>
            <a:r>
              <a:rPr lang="en-US" sz="2400" dirty="0">
                <a:solidFill>
                  <a:srgbClr val="003142"/>
                </a:solidFill>
                <a:latin typeface="+mn-lt"/>
              </a:rPr>
              <a:t>Must be citizen or legal immigrant</a:t>
            </a:r>
          </a:p>
          <a:p>
            <a:r>
              <a:rPr lang="en-US" sz="2400" dirty="0">
                <a:solidFill>
                  <a:srgbClr val="003142"/>
                </a:solidFill>
                <a:latin typeface="+mn-lt"/>
              </a:rPr>
              <a:t>Must occupy the property as principal residence</a:t>
            </a:r>
          </a:p>
          <a:p>
            <a:r>
              <a:rPr lang="en-US" sz="2400" dirty="0">
                <a:solidFill>
                  <a:srgbClr val="003142"/>
                </a:solidFill>
                <a:latin typeface="+mn-lt"/>
              </a:rPr>
              <a:t>Dwelling financed must be ‘modest’, decent, safe &amp; sanitary</a:t>
            </a:r>
          </a:p>
          <a:p>
            <a:r>
              <a:rPr lang="en-US" sz="2400" dirty="0">
                <a:solidFill>
                  <a:srgbClr val="003142"/>
                </a:solidFill>
                <a:latin typeface="+mn-lt"/>
              </a:rPr>
              <a:t>Must not already own a home</a:t>
            </a:r>
          </a:p>
          <a:p>
            <a:pPr lvl="1"/>
            <a:r>
              <a:rPr lang="en-US" sz="2200" dirty="0">
                <a:solidFill>
                  <a:srgbClr val="003142"/>
                </a:solidFill>
                <a:latin typeface="+mn-lt"/>
              </a:rPr>
              <a:t>GRH program allows 1 other dwelling 	</a:t>
            </a:r>
            <a:endParaRPr lang="en-US" dirty="0">
              <a:solidFill>
                <a:srgbClr val="16254C"/>
              </a:solidFill>
              <a:latin typeface="+mn-lt"/>
            </a:endParaRPr>
          </a:p>
        </p:txBody>
      </p:sp>
      <p:sp>
        <p:nvSpPr>
          <p:cNvPr id="7" name="object 7">
            <a:extLst>
              <a:ext uri="{FF2B5EF4-FFF2-40B4-BE49-F238E27FC236}">
                <a16:creationId xmlns:a16="http://schemas.microsoft.com/office/drawing/2014/main" id="{0B9036A2-9438-4648-B3FB-0B22B1972D33}"/>
              </a:ext>
            </a:extLst>
          </p:cNvPr>
          <p:cNvSpPr txBox="1"/>
          <p:nvPr/>
        </p:nvSpPr>
        <p:spPr>
          <a:xfrm>
            <a:off x="721910" y="426109"/>
            <a:ext cx="11250640" cy="492443"/>
          </a:xfrm>
          <a:prstGeom prst="rect">
            <a:avLst/>
          </a:prstGeom>
        </p:spPr>
        <p:txBody>
          <a:bodyPr vert="horz" wrap="square" lIns="0" tIns="0" rIns="0" bIns="0" rtlCol="0">
            <a:spAutoFit/>
          </a:bodyPr>
          <a:lstStyle/>
          <a:p>
            <a:pPr marL="16977"/>
            <a:r>
              <a:rPr lang="en-US" sz="3200" b="1" spc="27" dirty="0">
                <a:solidFill>
                  <a:srgbClr val="FFFFFF"/>
                </a:solidFill>
                <a:cs typeface="Calibri"/>
              </a:rPr>
              <a:t>APPLICANT ELIGIBILITY</a:t>
            </a:r>
          </a:p>
        </p:txBody>
      </p:sp>
      <p:sp>
        <p:nvSpPr>
          <p:cNvPr id="9" name="Content Placeholder 1">
            <a:extLst>
              <a:ext uri="{FF2B5EF4-FFF2-40B4-BE49-F238E27FC236}">
                <a16:creationId xmlns:a16="http://schemas.microsoft.com/office/drawing/2014/main" id="{3D6C994B-3E1A-4388-B82A-73A0BE2A4A78}"/>
              </a:ext>
            </a:extLst>
          </p:cNvPr>
          <p:cNvSpPr txBox="1">
            <a:spLocks/>
          </p:cNvSpPr>
          <p:nvPr/>
        </p:nvSpPr>
        <p:spPr>
          <a:xfrm>
            <a:off x="5398827" y="1979543"/>
            <a:ext cx="3706504" cy="4741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91440" indent="0">
              <a:spcBef>
                <a:spcPts val="0"/>
              </a:spcBef>
              <a:spcAft>
                <a:spcPts val="1200"/>
              </a:spcAft>
              <a:buFont typeface="Arial" panose="020B0604020202020204" pitchFamily="34" charset="0"/>
              <a:buNone/>
              <a:tabLst>
                <a:tab pos="457200" algn="l"/>
              </a:tabLst>
            </a:pPr>
            <a:endParaRPr lang="en-US" dirty="0">
              <a:solidFill>
                <a:srgbClr val="16254C"/>
              </a:solidFill>
            </a:endParaRPr>
          </a:p>
        </p:txBody>
      </p:sp>
      <p:sp>
        <p:nvSpPr>
          <p:cNvPr id="6" name="Rectangle 5">
            <a:extLst>
              <a:ext uri="{FF2B5EF4-FFF2-40B4-BE49-F238E27FC236}">
                <a16:creationId xmlns:a16="http://schemas.microsoft.com/office/drawing/2014/main" id="{5B98AB41-500F-4984-A190-496955D0212E}"/>
              </a:ext>
            </a:extLst>
          </p:cNvPr>
          <p:cNvSpPr/>
          <p:nvPr/>
        </p:nvSpPr>
        <p:spPr>
          <a:xfrm>
            <a:off x="6937896" y="2348032"/>
            <a:ext cx="4334870" cy="3231654"/>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3142"/>
                </a:solidFill>
              </a:rPr>
              <a:t>Must have legal capacity</a:t>
            </a:r>
          </a:p>
          <a:p>
            <a:pPr marL="342900" indent="-342900">
              <a:buFont typeface="Arial" panose="020B0604020202020204" pitchFamily="34" charset="0"/>
              <a:buChar char="•"/>
            </a:pPr>
            <a:r>
              <a:rPr lang="en-US" sz="2400" dirty="0">
                <a:solidFill>
                  <a:srgbClr val="003142"/>
                </a:solidFill>
                <a:cs typeface="Arial" panose="020B0604020202020204" pitchFamily="34" charset="0"/>
              </a:rPr>
              <a:t>Must not have a suspension or debarment (check SAM.gov)</a:t>
            </a:r>
          </a:p>
          <a:p>
            <a:pPr marL="342900" indent="-342900">
              <a:buFont typeface="Arial" panose="020B0604020202020204" pitchFamily="34" charset="0"/>
              <a:buChar char="•"/>
            </a:pPr>
            <a:r>
              <a:rPr lang="en-US" sz="2400" dirty="0">
                <a:solidFill>
                  <a:srgbClr val="003142"/>
                </a:solidFill>
                <a:cs typeface="Arial" panose="020B0604020202020204" pitchFamily="34" charset="0"/>
              </a:rPr>
              <a:t>Must show repayment for the loan </a:t>
            </a:r>
          </a:p>
          <a:p>
            <a:pPr marL="342900" indent="-342900">
              <a:buFont typeface="Arial" panose="020B0604020202020204" pitchFamily="34" charset="0"/>
              <a:buChar char="•"/>
            </a:pPr>
            <a:r>
              <a:rPr lang="en-US" sz="2400" dirty="0">
                <a:solidFill>
                  <a:srgbClr val="003142"/>
                </a:solidFill>
                <a:cs typeface="Arial" panose="020B0604020202020204" pitchFamily="34" charset="0"/>
              </a:rPr>
              <a:t>Must have acceptable credit history</a:t>
            </a:r>
          </a:p>
          <a:p>
            <a:endParaRPr lang="en-US" dirty="0"/>
          </a:p>
          <a:p>
            <a:endParaRPr lang="en-US" dirty="0"/>
          </a:p>
        </p:txBody>
      </p:sp>
      <p:pic>
        <p:nvPicPr>
          <p:cNvPr id="8" name="Picture 7">
            <a:extLst>
              <a:ext uri="{FF2B5EF4-FFF2-40B4-BE49-F238E27FC236}">
                <a16:creationId xmlns:a16="http://schemas.microsoft.com/office/drawing/2014/main" id="{4940B0C7-ACA8-4628-8D71-CD50A7252C1B}"/>
              </a:ext>
            </a:extLst>
          </p:cNvPr>
          <p:cNvPicPr>
            <a:picLocks noChangeAspect="1"/>
          </p:cNvPicPr>
          <p:nvPr/>
        </p:nvPicPr>
        <p:blipFill>
          <a:blip r:embed="rId3"/>
          <a:stretch>
            <a:fillRect/>
          </a:stretch>
        </p:blipFill>
        <p:spPr>
          <a:xfrm>
            <a:off x="9677400" y="822859"/>
            <a:ext cx="2183338" cy="480719"/>
          </a:xfrm>
          <a:prstGeom prst="rect">
            <a:avLst/>
          </a:prstGeom>
        </p:spPr>
      </p:pic>
    </p:spTree>
    <p:extLst>
      <p:ext uri="{BB962C8B-B14F-4D97-AF65-F5344CB8AC3E}">
        <p14:creationId xmlns:p14="http://schemas.microsoft.com/office/powerpoint/2010/main" val="3833593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A94CB-2A8F-7A86-BA78-F04AE3E17F46}"/>
              </a:ext>
            </a:extLst>
          </p:cNvPr>
          <p:cNvSpPr>
            <a:spLocks noGrp="1"/>
          </p:cNvSpPr>
          <p:nvPr>
            <p:ph type="title"/>
          </p:nvPr>
        </p:nvSpPr>
        <p:spPr/>
        <p:txBody>
          <a:bodyPr/>
          <a:lstStyle/>
          <a:p>
            <a:pPr algn="ctr"/>
            <a:r>
              <a:rPr lang="en-US" dirty="0"/>
              <a:t>Who is Rural Development?</a:t>
            </a:r>
          </a:p>
        </p:txBody>
      </p:sp>
      <p:sp>
        <p:nvSpPr>
          <p:cNvPr id="3" name="Content Placeholder 2">
            <a:extLst>
              <a:ext uri="{FF2B5EF4-FFF2-40B4-BE49-F238E27FC236}">
                <a16:creationId xmlns:a16="http://schemas.microsoft.com/office/drawing/2014/main" id="{2C09466A-0821-ACD0-C59F-61717138758B}"/>
              </a:ext>
            </a:extLst>
          </p:cNvPr>
          <p:cNvSpPr>
            <a:spLocks noGrp="1"/>
          </p:cNvSpPr>
          <p:nvPr>
            <p:ph idx="1"/>
          </p:nvPr>
        </p:nvSpPr>
        <p:spPr/>
        <p:txBody>
          <a:bodyPr/>
          <a:lstStyle/>
          <a:p>
            <a:pPr algn="l"/>
            <a:r>
              <a:rPr lang="en-US" b="0" i="0" dirty="0">
                <a:solidFill>
                  <a:srgbClr val="202124"/>
                </a:solidFill>
                <a:effectLst/>
                <a:latin typeface="+mn-lt"/>
              </a:rPr>
              <a:t>In </a:t>
            </a:r>
            <a:r>
              <a:rPr lang="en-US" b="0" i="0" dirty="0">
                <a:solidFill>
                  <a:srgbClr val="040C28"/>
                </a:solidFill>
                <a:effectLst/>
                <a:latin typeface="+mn-lt"/>
              </a:rPr>
              <a:t>1946</a:t>
            </a:r>
            <a:r>
              <a:rPr lang="en-US" b="0" i="0" dirty="0">
                <a:solidFill>
                  <a:srgbClr val="202124"/>
                </a:solidFill>
                <a:effectLst/>
                <a:latin typeface="+mn-lt"/>
              </a:rPr>
              <a:t> the Farmers Home Administration Act consolidated the Farm Security Administration (1937-1946) with the Emergency Crop and Feed Loan Division of the Farm Credit Administration - a quasi-governmental agency that still exists today.</a:t>
            </a:r>
            <a:endParaRPr lang="en-US" b="0" i="0" dirty="0">
              <a:solidFill>
                <a:srgbClr val="333333"/>
              </a:solidFill>
              <a:effectLst/>
              <a:latin typeface="+mn-lt"/>
            </a:endParaRPr>
          </a:p>
          <a:p>
            <a:r>
              <a:rPr lang="en-US" b="0" i="0" dirty="0">
                <a:solidFill>
                  <a:srgbClr val="333333"/>
                </a:solidFill>
                <a:effectLst/>
                <a:latin typeface="+mn-lt"/>
              </a:rPr>
              <a:t>Title V of the Housing Act of </a:t>
            </a:r>
            <a:r>
              <a:rPr lang="en-US" b="0" i="0" dirty="0">
                <a:solidFill>
                  <a:srgbClr val="333333"/>
                </a:solidFill>
                <a:effectLst/>
                <a:highlight>
                  <a:srgbClr val="FFFF00"/>
                </a:highlight>
                <a:latin typeface="+mn-lt"/>
              </a:rPr>
              <a:t>1949</a:t>
            </a:r>
            <a:r>
              <a:rPr lang="en-US" b="0" i="0" dirty="0">
                <a:solidFill>
                  <a:srgbClr val="333333"/>
                </a:solidFill>
                <a:effectLst/>
                <a:latin typeface="+mn-lt"/>
              </a:rPr>
              <a:t> authorized the Department of Agriculture (USDA) to make loans to farmers to enable them to construct, improve, repair, or replace dwellings and other farm buildings to provide decent, safe, and sanitary living conditions for themselves or their tenants, lessees, sharecroppers, and laborers. USDA was also authorized to make grants or combinations of loans and grants to those farmers who could not qualify to repay the full amount of a loan, but who needed the funds to make the dwellings sanitary or to remove health hazards to the occupants or the community.</a:t>
            </a:r>
          </a:p>
          <a:p>
            <a:r>
              <a:rPr lang="en-US" b="0" i="0" dirty="0">
                <a:solidFill>
                  <a:srgbClr val="202122"/>
                </a:solidFill>
                <a:effectLst/>
                <a:latin typeface="+mn-lt"/>
              </a:rPr>
              <a:t>Between 1947 and 1994, the </a:t>
            </a:r>
            <a:r>
              <a:rPr lang="en-US" b="0" i="0" dirty="0" err="1">
                <a:solidFill>
                  <a:srgbClr val="202122"/>
                </a:solidFill>
                <a:effectLst/>
                <a:latin typeface="+mn-lt"/>
              </a:rPr>
              <a:t>FmHA</a:t>
            </a:r>
            <a:r>
              <a:rPr lang="en-US" b="0" i="0" dirty="0">
                <a:solidFill>
                  <a:srgbClr val="202122"/>
                </a:solidFill>
                <a:effectLst/>
                <a:latin typeface="+mn-lt"/>
              </a:rPr>
              <a:t> expanded the availability of credit and the size of loans. In its later years, the </a:t>
            </a:r>
            <a:r>
              <a:rPr lang="en-US" b="0" i="0" dirty="0" err="1">
                <a:solidFill>
                  <a:srgbClr val="202122"/>
                </a:solidFill>
                <a:effectLst/>
                <a:latin typeface="+mn-lt"/>
              </a:rPr>
              <a:t>FmHA</a:t>
            </a:r>
            <a:r>
              <a:rPr lang="en-US" b="0" i="0" dirty="0">
                <a:solidFill>
                  <a:srgbClr val="202122"/>
                </a:solidFill>
                <a:effectLst/>
                <a:latin typeface="+mn-lt"/>
              </a:rPr>
              <a:t> extended credit to individuals and communities for non-farm use. In 1994, the US Department of Agriculture was reorganized and the functions of </a:t>
            </a:r>
            <a:r>
              <a:rPr lang="en-US" b="0" i="0" dirty="0" err="1">
                <a:solidFill>
                  <a:srgbClr val="202122"/>
                </a:solidFill>
                <a:effectLst/>
                <a:latin typeface="+mn-lt"/>
              </a:rPr>
              <a:t>FmHA</a:t>
            </a:r>
            <a:r>
              <a:rPr lang="en-US" b="0" i="0" dirty="0">
                <a:solidFill>
                  <a:srgbClr val="202122"/>
                </a:solidFill>
                <a:effectLst/>
                <a:latin typeface="+mn-lt"/>
              </a:rPr>
              <a:t> were transferred to the </a:t>
            </a:r>
            <a:r>
              <a:rPr lang="en-US" b="0" i="0" u="none" strike="noStrike" dirty="0">
                <a:solidFill>
                  <a:srgbClr val="3366CC"/>
                </a:solidFill>
                <a:effectLst/>
                <a:latin typeface="+mn-lt"/>
                <a:hlinkClick r:id="rId2" tooltip="Farm Service Agency"/>
              </a:rPr>
              <a:t>Farm Service Agency</a:t>
            </a:r>
            <a:r>
              <a:rPr lang="en-US" b="0" i="0" dirty="0">
                <a:solidFill>
                  <a:srgbClr val="202122"/>
                </a:solidFill>
                <a:effectLst/>
                <a:latin typeface="+mn-lt"/>
              </a:rPr>
              <a:t>. In 2006, the </a:t>
            </a:r>
            <a:r>
              <a:rPr lang="en-US" b="0" i="0" dirty="0" err="1">
                <a:solidFill>
                  <a:srgbClr val="202122"/>
                </a:solidFill>
                <a:effectLst/>
                <a:latin typeface="+mn-lt"/>
              </a:rPr>
              <a:t>FmHA</a:t>
            </a:r>
            <a:r>
              <a:rPr lang="en-US" b="0" i="0" dirty="0">
                <a:solidFill>
                  <a:srgbClr val="202122"/>
                </a:solidFill>
                <a:effectLst/>
                <a:latin typeface="+mn-lt"/>
              </a:rPr>
              <a:t> was fully terminated. Its housing and community programs were transferred to the newly formed </a:t>
            </a:r>
            <a:r>
              <a:rPr lang="en-US" b="0" i="0" u="none" strike="noStrike" dirty="0">
                <a:solidFill>
                  <a:srgbClr val="3366CC"/>
                </a:solidFill>
                <a:effectLst/>
                <a:latin typeface="+mn-lt"/>
                <a:hlinkClick r:id="rId3" tooltip="USDA Rural Development"/>
              </a:rPr>
              <a:t>USDA Rural Development</a:t>
            </a:r>
            <a:r>
              <a:rPr lang="en-US" b="0" i="0" dirty="0">
                <a:solidFill>
                  <a:srgbClr val="202122"/>
                </a:solidFill>
                <a:effectLst/>
                <a:latin typeface="+mn-lt"/>
              </a:rPr>
              <a:t>.</a:t>
            </a:r>
            <a:endParaRPr lang="en-US" dirty="0">
              <a:latin typeface="+mn-lt"/>
            </a:endParaRPr>
          </a:p>
        </p:txBody>
      </p:sp>
      <p:sp>
        <p:nvSpPr>
          <p:cNvPr id="4" name="Slide Number Placeholder 3">
            <a:extLst>
              <a:ext uri="{FF2B5EF4-FFF2-40B4-BE49-F238E27FC236}">
                <a16:creationId xmlns:a16="http://schemas.microsoft.com/office/drawing/2014/main" id="{8B9CBA52-82E4-ED80-8257-37EFD131C4B4}"/>
              </a:ext>
            </a:extLst>
          </p:cNvPr>
          <p:cNvSpPr>
            <a:spLocks noGrp="1"/>
          </p:cNvSpPr>
          <p:nvPr>
            <p:ph type="sldNum" sz="quarter" idx="12"/>
          </p:nvPr>
        </p:nvSpPr>
        <p:spPr/>
        <p:txBody>
          <a:bodyPr/>
          <a:lstStyle/>
          <a:p>
            <a:fld id="{6657F70D-2148-41FA-9966-2CFD5BAB4D69}" type="slidenum">
              <a:rPr lang="en-US" smtClean="0"/>
              <a:t>2</a:t>
            </a:fld>
            <a:endParaRPr lang="en-US" dirty="0"/>
          </a:p>
        </p:txBody>
      </p:sp>
    </p:spTree>
    <p:extLst>
      <p:ext uri="{BB962C8B-B14F-4D97-AF65-F5344CB8AC3E}">
        <p14:creationId xmlns:p14="http://schemas.microsoft.com/office/powerpoint/2010/main" val="2096389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p:cNvSpPr txBox="1"/>
          <p:nvPr/>
        </p:nvSpPr>
        <p:spPr>
          <a:xfrm>
            <a:off x="634482" y="544642"/>
            <a:ext cx="4422711" cy="492443"/>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7" normalizeH="0" baseline="0" noProof="0" dirty="0">
                <a:ln>
                  <a:noFill/>
                </a:ln>
                <a:solidFill>
                  <a:srgbClr val="FFFFFF"/>
                </a:solidFill>
                <a:effectLst/>
                <a:uLnTx/>
                <a:uFillTx/>
                <a:latin typeface="Calibri"/>
                <a:ea typeface="+mn-ea"/>
                <a:cs typeface="Calibri"/>
              </a:rPr>
              <a:t>PROPERTY TYPES</a:t>
            </a:r>
          </a:p>
        </p:txBody>
      </p:sp>
      <p:sp>
        <p:nvSpPr>
          <p:cNvPr id="10" name="Content Placeholder 9"/>
          <p:cNvSpPr>
            <a:spLocks noGrp="1"/>
          </p:cNvSpPr>
          <p:nvPr>
            <p:ph idx="1"/>
          </p:nvPr>
        </p:nvSpPr>
        <p:spPr>
          <a:xfrm>
            <a:off x="634482" y="2242478"/>
            <a:ext cx="10659376" cy="4070880"/>
          </a:xfrm>
        </p:spPr>
        <p:txBody>
          <a:bodyPr>
            <a:noAutofit/>
          </a:bodyPr>
          <a:lstStyle/>
          <a:p>
            <a:pPr marL="0" indent="0">
              <a:buNone/>
            </a:pPr>
            <a:r>
              <a:rPr lang="en-US" sz="2400" dirty="0">
                <a:solidFill>
                  <a:srgbClr val="003142"/>
                </a:solidFill>
                <a:latin typeface="Calibri" panose="020F0502020204030204" pitchFamily="34" charset="0"/>
                <a:cs typeface="Calibri" panose="020F0502020204030204" pitchFamily="34" charset="0"/>
              </a:rPr>
              <a:t>What types of properties can be financed?</a:t>
            </a:r>
          </a:p>
          <a:p>
            <a:r>
              <a:rPr lang="en-US" sz="2400" dirty="0">
                <a:solidFill>
                  <a:srgbClr val="003142"/>
                </a:solidFill>
                <a:latin typeface="Calibri" panose="020F0502020204030204" pitchFamily="34" charset="0"/>
                <a:cs typeface="Calibri" panose="020F0502020204030204" pitchFamily="34" charset="0"/>
              </a:rPr>
              <a:t>Existing Single Family Homes	</a:t>
            </a:r>
          </a:p>
          <a:p>
            <a:r>
              <a:rPr lang="en-US" sz="2400" dirty="0">
                <a:solidFill>
                  <a:srgbClr val="003142"/>
                </a:solidFill>
                <a:latin typeface="Calibri" panose="020F0502020204030204" pitchFamily="34" charset="0"/>
                <a:cs typeface="Calibri" panose="020F0502020204030204" pitchFamily="34" charset="0"/>
              </a:rPr>
              <a:t>New Construction – Proposed Construction</a:t>
            </a:r>
          </a:p>
          <a:p>
            <a:r>
              <a:rPr lang="en-US" sz="2400" dirty="0">
                <a:solidFill>
                  <a:srgbClr val="003142"/>
                </a:solidFill>
                <a:latin typeface="Calibri" panose="020F0502020204030204" pitchFamily="34" charset="0"/>
                <a:cs typeface="Calibri" panose="020F0502020204030204" pitchFamily="34" charset="0"/>
              </a:rPr>
              <a:t>Townhomes </a:t>
            </a:r>
          </a:p>
          <a:p>
            <a:r>
              <a:rPr lang="en-US" sz="2400" dirty="0">
                <a:solidFill>
                  <a:srgbClr val="003142"/>
                </a:solidFill>
                <a:latin typeface="Calibri" panose="020F0502020204030204" pitchFamily="34" charset="0"/>
                <a:cs typeface="Calibri" panose="020F0502020204030204" pitchFamily="34" charset="0"/>
              </a:rPr>
              <a:t>Condominiums (limitations apply including FHA/VA/Fannie or Freddie approval)</a:t>
            </a:r>
          </a:p>
          <a:p>
            <a:r>
              <a:rPr lang="en-US" sz="2400" dirty="0">
                <a:solidFill>
                  <a:srgbClr val="003142"/>
                </a:solidFill>
                <a:latin typeface="Calibri" panose="020F0502020204030204" pitchFamily="34" charset="0"/>
                <a:cs typeface="Calibri" panose="020F0502020204030204" pitchFamily="34" charset="0"/>
              </a:rPr>
              <a:t>New Manufactured </a:t>
            </a:r>
          </a:p>
          <a:p>
            <a:pPr lvl="1"/>
            <a:r>
              <a:rPr lang="en-US" sz="2200" dirty="0">
                <a:solidFill>
                  <a:srgbClr val="003142"/>
                </a:solidFill>
                <a:latin typeface="Calibri" panose="020F0502020204030204" pitchFamily="34" charset="0"/>
                <a:cs typeface="Calibri" panose="020F0502020204030204" pitchFamily="34" charset="0"/>
              </a:rPr>
              <a:t>(Existing units after 2006 in some states under a pilot program)</a:t>
            </a:r>
          </a:p>
          <a:p>
            <a:r>
              <a:rPr lang="en-US" sz="2400" dirty="0">
                <a:solidFill>
                  <a:srgbClr val="003142"/>
                </a:solidFill>
                <a:latin typeface="Calibri" panose="020F0502020204030204" pitchFamily="34" charset="0"/>
                <a:cs typeface="Calibri" panose="020F0502020204030204" pitchFamily="34" charset="0"/>
              </a:rPr>
              <a:t>New or existing Modular (treated same as site-built)</a:t>
            </a:r>
          </a:p>
          <a:p>
            <a:r>
              <a:rPr lang="en-US" sz="2400" dirty="0">
                <a:solidFill>
                  <a:srgbClr val="003142"/>
                </a:solidFill>
                <a:latin typeface="Calibri" panose="020F0502020204030204" pitchFamily="34" charset="0"/>
                <a:cs typeface="Calibri" panose="020F0502020204030204" pitchFamily="34" charset="0"/>
              </a:rPr>
              <a:t>Duplex – 1 unit</a:t>
            </a:r>
          </a:p>
          <a:p>
            <a:endParaRPr lang="en-US" sz="2400" dirty="0"/>
          </a:p>
        </p:txBody>
      </p:sp>
      <p:pic>
        <p:nvPicPr>
          <p:cNvPr id="4" name="Picture 3">
            <a:extLst>
              <a:ext uri="{FF2B5EF4-FFF2-40B4-BE49-F238E27FC236}">
                <a16:creationId xmlns:a16="http://schemas.microsoft.com/office/drawing/2014/main" id="{E25C42D9-137C-4C80-B6D9-DB1BDD030A78}"/>
              </a:ext>
            </a:extLst>
          </p:cNvPr>
          <p:cNvPicPr>
            <a:picLocks noChangeAspect="1"/>
          </p:cNvPicPr>
          <p:nvPr/>
        </p:nvPicPr>
        <p:blipFill>
          <a:blip r:embed="rId3"/>
          <a:stretch>
            <a:fillRect/>
          </a:stretch>
        </p:blipFill>
        <p:spPr>
          <a:xfrm>
            <a:off x="9677400" y="822859"/>
            <a:ext cx="2183338" cy="480719"/>
          </a:xfrm>
          <a:prstGeom prst="rect">
            <a:avLst/>
          </a:prstGeom>
        </p:spPr>
      </p:pic>
    </p:spTree>
    <p:extLst>
      <p:ext uri="{BB962C8B-B14F-4D97-AF65-F5344CB8AC3E}">
        <p14:creationId xmlns:p14="http://schemas.microsoft.com/office/powerpoint/2010/main" val="1740872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p:cNvSpPr txBox="1"/>
          <p:nvPr/>
        </p:nvSpPr>
        <p:spPr>
          <a:xfrm>
            <a:off x="634482" y="380868"/>
            <a:ext cx="6119609" cy="984885"/>
          </a:xfrm>
          <a:prstGeom prst="rect">
            <a:avLst/>
          </a:prstGeom>
        </p:spPr>
        <p:txBody>
          <a:bodyPr vert="horz" wrap="square" lIns="0" tIns="0" rIns="0" bIns="0" rtlCol="0">
            <a:spAutoFit/>
          </a:bodyPr>
          <a:lstStyle/>
          <a:p>
            <a:pPr marL="16977" lvl="0">
              <a:defRPr/>
            </a:pPr>
            <a:r>
              <a:rPr lang="en-US" sz="3200" b="1" spc="27" dirty="0">
                <a:solidFill>
                  <a:srgbClr val="FFFFFF"/>
                </a:solidFill>
                <a:cs typeface="Calibri"/>
              </a:rPr>
              <a:t>PROPERTY TYPES</a:t>
            </a:r>
          </a:p>
          <a:p>
            <a:pPr marL="16977" marR="0" lvl="0" indent="0" algn="l" defTabSz="914400" rtl="0" eaLnBrk="1" fontAlgn="auto" latinLnBrk="0" hangingPunct="1">
              <a:lnSpc>
                <a:spcPct val="100000"/>
              </a:lnSpc>
              <a:spcBef>
                <a:spcPts val="0"/>
              </a:spcBef>
              <a:spcAft>
                <a:spcPts val="0"/>
              </a:spcAft>
              <a:buClrTx/>
              <a:buSzTx/>
              <a:buFontTx/>
              <a:buNone/>
              <a:tabLst/>
              <a:defRPr/>
            </a:pPr>
            <a:endParaRPr kumimoji="0" sz="3200" b="1" i="0" u="none" strike="noStrike" kern="1200" cap="none" spc="0" normalizeH="0" baseline="0" noProof="0" dirty="0">
              <a:ln>
                <a:noFill/>
              </a:ln>
              <a:solidFill>
                <a:srgbClr val="000000"/>
              </a:solidFill>
              <a:effectLst/>
              <a:uLnTx/>
              <a:uFillTx/>
              <a:latin typeface="Calibri"/>
              <a:ea typeface="+mn-ea"/>
              <a:cs typeface="Calibri"/>
            </a:endParaRPr>
          </a:p>
        </p:txBody>
      </p:sp>
      <p:sp>
        <p:nvSpPr>
          <p:cNvPr id="10" name="Content Placeholder 9"/>
          <p:cNvSpPr>
            <a:spLocks noGrp="1"/>
          </p:cNvSpPr>
          <p:nvPr>
            <p:ph idx="1"/>
          </p:nvPr>
        </p:nvSpPr>
        <p:spPr>
          <a:xfrm>
            <a:off x="634482" y="2317757"/>
            <a:ext cx="8973541" cy="4262134"/>
          </a:xfrm>
        </p:spPr>
        <p:txBody>
          <a:bodyPr>
            <a:noAutofit/>
          </a:bodyPr>
          <a:lstStyle/>
          <a:p>
            <a:pPr marL="0" indent="0">
              <a:buNone/>
            </a:pPr>
            <a:r>
              <a:rPr lang="en-US" sz="2400" dirty="0">
                <a:solidFill>
                  <a:srgbClr val="003142"/>
                </a:solidFill>
                <a:latin typeface="+mn-lt"/>
                <a:cs typeface="Calibri" panose="020F0502020204030204" pitchFamily="34" charset="0"/>
              </a:rPr>
              <a:t>Property must </a:t>
            </a:r>
            <a:r>
              <a:rPr lang="en-US" sz="2400" b="1" u="sng" dirty="0">
                <a:solidFill>
                  <a:srgbClr val="003142"/>
                </a:solidFill>
                <a:latin typeface="+mn-lt"/>
                <a:cs typeface="Calibri" panose="020F0502020204030204" pitchFamily="34" charset="0"/>
              </a:rPr>
              <a:t>not</a:t>
            </a:r>
            <a:r>
              <a:rPr lang="en-US" sz="2400" dirty="0">
                <a:solidFill>
                  <a:srgbClr val="003142"/>
                </a:solidFill>
                <a:latin typeface="+mn-lt"/>
                <a:cs typeface="Calibri" panose="020F0502020204030204" pitchFamily="34" charset="0"/>
              </a:rPr>
              <a:t> be:</a:t>
            </a:r>
          </a:p>
          <a:p>
            <a:pPr marL="0" indent="0">
              <a:buNone/>
            </a:pPr>
            <a:endParaRPr lang="en-US" sz="2400" dirty="0">
              <a:solidFill>
                <a:srgbClr val="003142"/>
              </a:solidFill>
              <a:latin typeface="+mn-lt"/>
              <a:cs typeface="Calibri" panose="020F0502020204030204" pitchFamily="34" charset="0"/>
            </a:endParaRPr>
          </a:p>
          <a:p>
            <a:pPr lvl="1"/>
            <a:r>
              <a:rPr lang="en-US" sz="2400" dirty="0">
                <a:solidFill>
                  <a:srgbClr val="003142"/>
                </a:solidFill>
                <a:latin typeface="+mn-lt"/>
                <a:cs typeface="Calibri" panose="020F0502020204030204" pitchFamily="34" charset="0"/>
              </a:rPr>
              <a:t>Buildings designed &amp; to be used principally for income producing purposes</a:t>
            </a:r>
          </a:p>
          <a:p>
            <a:pPr marL="457200" lvl="1" indent="0">
              <a:buNone/>
            </a:pPr>
            <a:endParaRPr lang="en-US" sz="2400" dirty="0">
              <a:solidFill>
                <a:srgbClr val="003142"/>
              </a:solidFill>
              <a:latin typeface="+mn-lt"/>
              <a:cs typeface="Calibri" panose="020F0502020204030204" pitchFamily="34" charset="0"/>
            </a:endParaRPr>
          </a:p>
          <a:p>
            <a:pPr lvl="1"/>
            <a:r>
              <a:rPr lang="en-US" sz="2400" dirty="0">
                <a:solidFill>
                  <a:srgbClr val="003142"/>
                </a:solidFill>
                <a:latin typeface="+mn-lt"/>
                <a:cs typeface="Calibri" panose="020F0502020204030204" pitchFamily="34" charset="0"/>
              </a:rPr>
              <a:t>Income producing land</a:t>
            </a:r>
          </a:p>
          <a:p>
            <a:pPr marL="457200" lvl="1" indent="0">
              <a:buNone/>
            </a:pPr>
            <a:endParaRPr lang="en-US" sz="3200" dirty="0">
              <a:solidFill>
                <a:srgbClr val="003142"/>
              </a:solidFill>
              <a:latin typeface="+mn-lt"/>
            </a:endParaRPr>
          </a:p>
          <a:p>
            <a:pPr marL="457200" lvl="1" indent="0">
              <a:buNone/>
            </a:pPr>
            <a:endParaRPr lang="en-US" sz="3200" dirty="0">
              <a:solidFill>
                <a:srgbClr val="003142"/>
              </a:solidFill>
              <a:latin typeface="+mn-lt"/>
            </a:endParaRPr>
          </a:p>
        </p:txBody>
      </p:sp>
      <p:pic>
        <p:nvPicPr>
          <p:cNvPr id="4" name="Picture 3">
            <a:extLst>
              <a:ext uri="{FF2B5EF4-FFF2-40B4-BE49-F238E27FC236}">
                <a16:creationId xmlns:a16="http://schemas.microsoft.com/office/drawing/2014/main" id="{5D964EE9-4FB6-48D8-8207-4C56E1BCAF1C}"/>
              </a:ext>
            </a:extLst>
          </p:cNvPr>
          <p:cNvPicPr>
            <a:picLocks noChangeAspect="1"/>
          </p:cNvPicPr>
          <p:nvPr/>
        </p:nvPicPr>
        <p:blipFill>
          <a:blip r:embed="rId3"/>
          <a:stretch>
            <a:fillRect/>
          </a:stretch>
        </p:blipFill>
        <p:spPr>
          <a:xfrm>
            <a:off x="9677400" y="822859"/>
            <a:ext cx="2183338" cy="480719"/>
          </a:xfrm>
          <a:prstGeom prst="rect">
            <a:avLst/>
          </a:prstGeom>
        </p:spPr>
      </p:pic>
    </p:spTree>
    <p:extLst>
      <p:ext uri="{BB962C8B-B14F-4D97-AF65-F5344CB8AC3E}">
        <p14:creationId xmlns:p14="http://schemas.microsoft.com/office/powerpoint/2010/main" val="1389124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79"/>
            <a:ext cx="10718466" cy="4113297"/>
          </a:xfrm>
        </p:spPr>
        <p:txBody>
          <a:bodyPr>
            <a:normAutofit/>
          </a:bodyPr>
          <a:lstStyle/>
          <a:p>
            <a:r>
              <a:rPr lang="en-US" dirty="0">
                <a:latin typeface="+mn-lt"/>
              </a:rPr>
              <a:t>Single Family Housing </a:t>
            </a:r>
            <a:br>
              <a:rPr lang="en-US" dirty="0">
                <a:latin typeface="+mn-lt"/>
              </a:rPr>
            </a:br>
            <a:r>
              <a:rPr lang="en-US" dirty="0">
                <a:latin typeface="+mn-lt"/>
              </a:rPr>
              <a:t>Section 502 Guaranteed Program</a:t>
            </a:r>
            <a:br>
              <a:rPr lang="en-US" dirty="0">
                <a:latin typeface="+mn-lt"/>
              </a:rPr>
            </a:br>
            <a:br>
              <a:rPr lang="en-US" dirty="0">
                <a:latin typeface="+mn-lt"/>
              </a:rPr>
            </a:br>
            <a:br>
              <a:rPr lang="en-US" dirty="0">
                <a:latin typeface="+mn-lt"/>
              </a:rPr>
            </a:br>
            <a:br>
              <a:rPr lang="en-US" dirty="0">
                <a:latin typeface="+mn-lt"/>
              </a:rPr>
            </a:br>
            <a:br>
              <a:rPr lang="en-US" dirty="0">
                <a:latin typeface="+mn-lt"/>
              </a:rPr>
            </a:br>
            <a:endParaRPr lang="en-US" dirty="0">
              <a:latin typeface="+mn-lt"/>
            </a:endParaRPr>
          </a:p>
        </p:txBody>
      </p:sp>
      <p:pic>
        <p:nvPicPr>
          <p:cNvPr id="4" name="Picture 3">
            <a:extLst>
              <a:ext uri="{FF2B5EF4-FFF2-40B4-BE49-F238E27FC236}">
                <a16:creationId xmlns:a16="http://schemas.microsoft.com/office/drawing/2014/main" id="{8799D3D9-9F0D-4A91-9C2E-172C71A199FD}"/>
              </a:ext>
            </a:extLst>
          </p:cNvPr>
          <p:cNvPicPr>
            <a:picLocks noChangeAspect="1"/>
          </p:cNvPicPr>
          <p:nvPr/>
        </p:nvPicPr>
        <p:blipFill>
          <a:blip r:embed="rId3"/>
          <a:stretch>
            <a:fillRect/>
          </a:stretch>
        </p:blipFill>
        <p:spPr>
          <a:xfrm>
            <a:off x="641684" y="2945684"/>
            <a:ext cx="5632116" cy="3463137"/>
          </a:xfrm>
          <a:prstGeom prst="rect">
            <a:avLst/>
          </a:prstGeom>
          <a:effectLst>
            <a:softEdge rad="114300"/>
          </a:effectLst>
        </p:spPr>
      </p:pic>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4"/>
          <a:stretch>
            <a:fillRect/>
          </a:stretch>
        </p:blipFill>
        <p:spPr>
          <a:xfrm>
            <a:off x="9677400" y="822859"/>
            <a:ext cx="2183338" cy="480719"/>
          </a:xfrm>
          <a:prstGeom prst="rect">
            <a:avLst/>
          </a:prstGeom>
        </p:spPr>
      </p:pic>
      <p:pic>
        <p:nvPicPr>
          <p:cNvPr id="6" name="Picture 5" descr="A person standing in front of a house&#10;&#10;Description automatically generated">
            <a:extLst>
              <a:ext uri="{FF2B5EF4-FFF2-40B4-BE49-F238E27FC236}">
                <a16:creationId xmlns:a16="http://schemas.microsoft.com/office/drawing/2014/main" id="{9F539508-3B74-4004-BFE6-D9065E2A86A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06862" y="2093259"/>
            <a:ext cx="3153288" cy="3561619"/>
          </a:xfrm>
          <a:prstGeom prst="rect">
            <a:avLst/>
          </a:prstGeom>
        </p:spPr>
      </p:pic>
    </p:spTree>
    <p:extLst>
      <p:ext uri="{BB962C8B-B14F-4D97-AF65-F5344CB8AC3E}">
        <p14:creationId xmlns:p14="http://schemas.microsoft.com/office/powerpoint/2010/main" val="398495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p:txBody>
          <a:bodyPr>
            <a:normAutofit/>
          </a:bodyPr>
          <a:lstStyle/>
          <a:p>
            <a:pPr marL="0" indent="0">
              <a:buNone/>
            </a:pPr>
            <a:endParaRPr lang="en-US" sz="3200" dirty="0"/>
          </a:p>
          <a:p>
            <a:pPr marL="91440" indent="0">
              <a:spcBef>
                <a:spcPts val="0"/>
              </a:spcBef>
              <a:spcAft>
                <a:spcPts val="1200"/>
              </a:spcAft>
              <a:buNone/>
              <a:tabLst>
                <a:tab pos="457200" algn="l"/>
              </a:tabLst>
            </a:pPr>
            <a:endParaRPr lang="en-US" sz="1800" dirty="0">
              <a:solidFill>
                <a:srgbClr val="16254C"/>
              </a:solidFill>
            </a:endParaRPr>
          </a:p>
        </p:txBody>
      </p:sp>
      <p:pic>
        <p:nvPicPr>
          <p:cNvPr id="2" name="Picture 1">
            <a:extLst>
              <a:ext uri="{FF2B5EF4-FFF2-40B4-BE49-F238E27FC236}">
                <a16:creationId xmlns:a16="http://schemas.microsoft.com/office/drawing/2014/main" id="{BD598FBD-78A4-4C6D-8C63-C0EEA34B91F7}"/>
              </a:ext>
            </a:extLst>
          </p:cNvPr>
          <p:cNvPicPr>
            <a:picLocks noChangeAspect="1"/>
          </p:cNvPicPr>
          <p:nvPr/>
        </p:nvPicPr>
        <p:blipFill>
          <a:blip r:embed="rId3"/>
          <a:stretch>
            <a:fillRect/>
          </a:stretch>
        </p:blipFill>
        <p:spPr>
          <a:xfrm>
            <a:off x="721910" y="2999194"/>
            <a:ext cx="10748180" cy="859611"/>
          </a:xfrm>
          <a:prstGeom prst="rect">
            <a:avLst/>
          </a:prstGeom>
        </p:spPr>
      </p:pic>
      <p:sp>
        <p:nvSpPr>
          <p:cNvPr id="5" name="Subtitle 1">
            <a:extLst>
              <a:ext uri="{FF2B5EF4-FFF2-40B4-BE49-F238E27FC236}">
                <a16:creationId xmlns:a16="http://schemas.microsoft.com/office/drawing/2014/main" id="{86A1429F-2D61-43FF-A800-A45F67E13444}"/>
              </a:ext>
            </a:extLst>
          </p:cNvPr>
          <p:cNvSpPr txBox="1">
            <a:spLocks/>
          </p:cNvSpPr>
          <p:nvPr/>
        </p:nvSpPr>
        <p:spPr>
          <a:xfrm>
            <a:off x="1232021" y="2295219"/>
            <a:ext cx="10121779" cy="3259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bject 7">
            <a:extLst>
              <a:ext uri="{FF2B5EF4-FFF2-40B4-BE49-F238E27FC236}">
                <a16:creationId xmlns:a16="http://schemas.microsoft.com/office/drawing/2014/main" id="{C26B73C3-6308-40E2-AA9B-A6AF080C4B8F}"/>
              </a:ext>
            </a:extLst>
          </p:cNvPr>
          <p:cNvSpPr txBox="1">
            <a:spLocks noGrp="1"/>
          </p:cNvSpPr>
          <p:nvPr>
            <p:ph type="title"/>
          </p:nvPr>
        </p:nvSpPr>
        <p:spPr>
          <a:xfrm>
            <a:off x="838200" y="866775"/>
            <a:ext cx="10515600" cy="442913"/>
          </a:xfrm>
          <a:prstGeom prst="rect">
            <a:avLst/>
          </a:prstGeom>
        </p:spPr>
        <p:txBody>
          <a:bodyPr vert="horz" wrap="square" lIns="0" tIns="0" rIns="0" bIns="0" rtlCol="0">
            <a:spAutoFit/>
          </a:bodyPr>
          <a:lstStyle/>
          <a:p>
            <a:pPr marL="16977"/>
            <a:r>
              <a:rPr lang="en-US" sz="3200" b="1" dirty="0">
                <a:latin typeface="Calibri"/>
                <a:cs typeface="Calibri"/>
              </a:rPr>
              <a:t>ABOUT USDA RURAL DEVELOPMENT </a:t>
            </a:r>
            <a:endParaRPr sz="3200" b="1" dirty="0">
              <a:latin typeface="Calibri"/>
              <a:cs typeface="Calibri"/>
            </a:endParaRPr>
          </a:p>
        </p:txBody>
      </p:sp>
      <p:sp>
        <p:nvSpPr>
          <p:cNvPr id="7" name="Subtitle 3">
            <a:extLst>
              <a:ext uri="{FF2B5EF4-FFF2-40B4-BE49-F238E27FC236}">
                <a16:creationId xmlns:a16="http://schemas.microsoft.com/office/drawing/2014/main" id="{4160E274-49F0-40D0-9EAA-F75438EEEE03}"/>
              </a:ext>
            </a:extLst>
          </p:cNvPr>
          <p:cNvSpPr txBox="1">
            <a:spLocks/>
          </p:cNvSpPr>
          <p:nvPr/>
        </p:nvSpPr>
        <p:spPr>
          <a:xfrm>
            <a:off x="1232021" y="2283811"/>
            <a:ext cx="9727958" cy="44928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Tx/>
              <a:buSzTx/>
              <a:tabLst/>
              <a:defRPr/>
            </a:pPr>
            <a:r>
              <a:rPr lang="en-US" sz="2800" dirty="0">
                <a:solidFill>
                  <a:srgbClr val="003142"/>
                </a:solidFill>
                <a:latin typeface="Calibri" panose="020F0502020204030204" pitchFamily="34" charset="0"/>
              </a:rPr>
              <a:t>As of February 16, 2020, the Guaranteed Rural Housing program is now administered from the National Headquarters (NHQ) in Washington D.C.</a:t>
            </a:r>
          </a:p>
          <a:p>
            <a:pPr marR="0" lvl="0" algn="l" defTabSz="914400" rtl="0" eaLnBrk="1" fontAlgn="auto" latinLnBrk="0" hangingPunct="1">
              <a:lnSpc>
                <a:spcPct val="100000"/>
              </a:lnSpc>
              <a:spcBef>
                <a:spcPts val="600"/>
              </a:spcBef>
              <a:spcAft>
                <a:spcPts val="0"/>
              </a:spcAft>
              <a:buClrTx/>
              <a:buSzTx/>
              <a:tabLst/>
              <a:defRPr/>
            </a:pPr>
            <a:endParaRPr kumimoji="0" lang="en-US" sz="2800" b="0" i="0" u="none" strike="noStrike" kern="1200" cap="none" spc="0" normalizeH="0" baseline="0" noProof="0" dirty="0">
              <a:ln>
                <a:noFill/>
              </a:ln>
              <a:solidFill>
                <a:srgbClr val="003142"/>
              </a:solidFill>
              <a:effectLst/>
              <a:uLnTx/>
              <a:uFillTx/>
              <a:latin typeface="Calibri" panose="020F0502020204030204" pitchFamily="34" charset="0"/>
              <a:ea typeface="+mn-ea"/>
              <a:cs typeface="+mn-cs"/>
            </a:endParaRPr>
          </a:p>
          <a:p>
            <a:pPr marR="0" lvl="0" algn="l" defTabSz="914400" rtl="0" eaLnBrk="1" fontAlgn="auto" latinLnBrk="0" hangingPunct="1">
              <a:lnSpc>
                <a:spcPct val="100000"/>
              </a:lnSpc>
              <a:spcBef>
                <a:spcPts val="600"/>
              </a:spcBef>
              <a:spcAft>
                <a:spcPts val="0"/>
              </a:spcAft>
              <a:buClrTx/>
              <a:buSzTx/>
              <a:tabLst/>
              <a:defRPr/>
            </a:pPr>
            <a:r>
              <a:rPr lang="en-US" sz="2800" dirty="0">
                <a:solidFill>
                  <a:srgbClr val="003142"/>
                </a:solidFill>
                <a:latin typeface="Calibri" panose="020F0502020204030204" pitchFamily="34" charset="0"/>
              </a:rPr>
              <a:t>Policy, Marketing, Quality Assurance, Lender Oversight and Production are now under the purview of NHQ.  Previously, each state office controlled GRH operations within their borders. </a:t>
            </a:r>
          </a:p>
          <a:p>
            <a:pPr marR="0" lvl="0" algn="l" defTabSz="914400" rtl="0" eaLnBrk="1" fontAlgn="auto" latinLnBrk="0" hangingPunct="1">
              <a:lnSpc>
                <a:spcPct val="100000"/>
              </a:lnSpc>
              <a:spcBef>
                <a:spcPts val="600"/>
              </a:spcBef>
              <a:spcAft>
                <a:spcPts val="0"/>
              </a:spcAft>
              <a:buClrTx/>
              <a:buSzTx/>
              <a:tabLst/>
              <a:defRPr/>
            </a:pPr>
            <a:endParaRPr kumimoji="0" lang="en-US" sz="2800" b="0" i="0" u="none" strike="noStrike" kern="1200" cap="none" spc="0" normalizeH="0" baseline="0" noProof="0" dirty="0">
              <a:ln>
                <a:noFill/>
              </a:ln>
              <a:solidFill>
                <a:srgbClr val="003142"/>
              </a:solidFill>
              <a:effectLst/>
              <a:uLnTx/>
              <a:uFillTx/>
              <a:latin typeface="Calibri" panose="020F0502020204030204" pitchFamily="34" charset="0"/>
              <a:ea typeface="+mn-ea"/>
              <a:cs typeface="+mn-cs"/>
            </a:endParaRPr>
          </a:p>
          <a:p>
            <a:pPr marR="0" lvl="0" algn="l" defTabSz="914400" rtl="0" eaLnBrk="1" fontAlgn="auto" latinLnBrk="0" hangingPunct="1">
              <a:lnSpc>
                <a:spcPct val="100000"/>
              </a:lnSpc>
              <a:spcBef>
                <a:spcPts val="600"/>
              </a:spcBef>
              <a:spcAft>
                <a:spcPts val="0"/>
              </a:spcAft>
              <a:buClrTx/>
              <a:buSzTx/>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3142"/>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EF8FD48-2F16-4E48-91AA-FCCE80E26878}"/>
              </a:ext>
            </a:extLst>
          </p:cNvPr>
          <p:cNvPicPr>
            <a:picLocks noChangeAspect="1"/>
          </p:cNvPicPr>
          <p:nvPr/>
        </p:nvPicPr>
        <p:blipFill>
          <a:blip r:embed="rId4"/>
          <a:stretch>
            <a:fillRect/>
          </a:stretch>
        </p:blipFill>
        <p:spPr>
          <a:xfrm>
            <a:off x="9677400" y="822859"/>
            <a:ext cx="2183338" cy="480719"/>
          </a:xfrm>
          <a:prstGeom prst="rect">
            <a:avLst/>
          </a:prstGeom>
        </p:spPr>
      </p:pic>
      <p:pic>
        <p:nvPicPr>
          <p:cNvPr id="3" name="Picture 2">
            <a:extLst>
              <a:ext uri="{FF2B5EF4-FFF2-40B4-BE49-F238E27FC236}">
                <a16:creationId xmlns:a16="http://schemas.microsoft.com/office/drawing/2014/main" id="{F6F515D2-005B-474C-8620-A897C8B79AC5}"/>
              </a:ext>
            </a:extLst>
          </p:cNvPr>
          <p:cNvPicPr>
            <a:picLocks noChangeAspect="1"/>
          </p:cNvPicPr>
          <p:nvPr/>
        </p:nvPicPr>
        <p:blipFill>
          <a:blip r:embed="rId5"/>
          <a:stretch>
            <a:fillRect/>
          </a:stretch>
        </p:blipFill>
        <p:spPr>
          <a:xfrm>
            <a:off x="9795076" y="5439257"/>
            <a:ext cx="2329805" cy="1348834"/>
          </a:xfrm>
          <a:prstGeom prst="rect">
            <a:avLst/>
          </a:prstGeom>
        </p:spPr>
      </p:pic>
    </p:spTree>
    <p:extLst>
      <p:ext uri="{BB962C8B-B14F-4D97-AF65-F5344CB8AC3E}">
        <p14:creationId xmlns:p14="http://schemas.microsoft.com/office/powerpoint/2010/main" val="3689775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B11C-4D3E-4FAD-87A9-10A08550C54E}"/>
              </a:ext>
            </a:extLst>
          </p:cNvPr>
          <p:cNvSpPr>
            <a:spLocks noGrp="1"/>
          </p:cNvSpPr>
          <p:nvPr>
            <p:ph type="ctrTitle"/>
          </p:nvPr>
        </p:nvSpPr>
        <p:spPr>
          <a:xfrm>
            <a:off x="313509" y="199254"/>
            <a:ext cx="7173141" cy="1403123"/>
          </a:xfrm>
          <a:solidFill>
            <a:srgbClr val="295A8E"/>
          </a:solidFill>
        </p:spPr>
        <p:txBody>
          <a:bodyPr anchor="t">
            <a:normAutofit fontScale="90000"/>
          </a:bodyPr>
          <a:lstStyle/>
          <a:p>
            <a:pPr algn="l"/>
            <a:r>
              <a:rPr lang="en-US" sz="5400" dirty="0">
                <a:solidFill>
                  <a:schemeClr val="bg1"/>
                </a:solidFill>
              </a:rPr>
              <a:t>USDA Guaranteed Home Loans</a:t>
            </a:r>
          </a:p>
        </p:txBody>
      </p:sp>
      <p:sp>
        <p:nvSpPr>
          <p:cNvPr id="3" name="Subtitle 2">
            <a:extLst>
              <a:ext uri="{FF2B5EF4-FFF2-40B4-BE49-F238E27FC236}">
                <a16:creationId xmlns:a16="http://schemas.microsoft.com/office/drawing/2014/main" id="{4072FE7F-B6A5-4BD8-9D0B-B68AB5476CEB}"/>
              </a:ext>
            </a:extLst>
          </p:cNvPr>
          <p:cNvSpPr>
            <a:spLocks noGrp="1"/>
          </p:cNvSpPr>
          <p:nvPr>
            <p:ph type="subTitle" idx="1"/>
          </p:nvPr>
        </p:nvSpPr>
        <p:spPr>
          <a:xfrm>
            <a:off x="313509" y="1680754"/>
            <a:ext cx="7173141" cy="4977992"/>
          </a:xfrm>
          <a:solidFill>
            <a:srgbClr val="CECAC8"/>
          </a:solidFill>
        </p:spPr>
        <p:txBody>
          <a:bodyPr>
            <a:normAutofit/>
          </a:bodyPr>
          <a:lstStyle/>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USDA-Approved Lenders Make the Loan</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No Down-payment (100% LTV)</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For Low and Moderate-Income households</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All construction types:   New homes   -   Existing homes    -   Condos - Proposed construction  -  New Manufactured Homes – Existing Manufactured Homes in ‘pilot’ states</a:t>
            </a:r>
          </a:p>
          <a:p>
            <a:pPr marL="285750" indent="-285750" algn="l">
              <a:spcBef>
                <a:spcPts val="600"/>
              </a:spcBef>
              <a:buFont typeface="Arial" panose="020B0604020202020204" pitchFamily="34" charset="0"/>
              <a:buChar char="•"/>
            </a:pPr>
            <a:r>
              <a:rPr lang="en-US" sz="1800" dirty="0">
                <a:latin typeface="+mn-lt"/>
                <a:cs typeface="Calibri" panose="020F0502020204030204" pitchFamily="34" charset="0"/>
              </a:rPr>
              <a:t>No purchase price limits</a:t>
            </a:r>
          </a:p>
          <a:p>
            <a:pPr marL="285750" indent="-285750" algn="l">
              <a:spcBef>
                <a:spcPts val="600"/>
              </a:spcBef>
              <a:buFont typeface="Arial" panose="020B0604020202020204" pitchFamily="34" charset="0"/>
              <a:buChar char="•"/>
            </a:pPr>
            <a:r>
              <a:rPr lang="en-US" sz="1800" dirty="0">
                <a:latin typeface="+mn-lt"/>
                <a:cs typeface="Calibri" panose="020F0502020204030204" pitchFamily="34" charset="0"/>
              </a:rPr>
              <a:t>No monthly mortgage insurance  (.35% annual fee)</a:t>
            </a:r>
          </a:p>
          <a:p>
            <a:pPr marL="285750" indent="-285750" algn="l">
              <a:spcBef>
                <a:spcPts val="600"/>
              </a:spcBef>
              <a:buFont typeface="Arial" panose="020B0604020202020204" pitchFamily="34" charset="0"/>
              <a:buChar char="•"/>
            </a:pPr>
            <a:r>
              <a:rPr lang="en-US" sz="1800" dirty="0">
                <a:latin typeface="+mn-lt"/>
                <a:cs typeface="Calibri" panose="020F0502020204030204" pitchFamily="34" charset="0"/>
              </a:rPr>
              <a:t>Flexible qualifying ratios with 30 year Fixed-rate term</a:t>
            </a:r>
          </a:p>
          <a:p>
            <a:pPr marL="285750" indent="-285750" algn="l">
              <a:spcBef>
                <a:spcPts val="600"/>
              </a:spcBef>
              <a:buFont typeface="Arial" panose="020B0604020202020204" pitchFamily="34" charset="0"/>
              <a:buChar char="•"/>
            </a:pPr>
            <a:r>
              <a:rPr lang="en-US" altLang="en-US" dirty="0">
                <a:latin typeface="+mn-lt"/>
              </a:rPr>
              <a:t>Two-tier income limits:</a:t>
            </a:r>
          </a:p>
          <a:p>
            <a:pPr marL="990600" lvl="1" indent="-533400" algn="l">
              <a:spcBef>
                <a:spcPct val="50000"/>
              </a:spcBef>
            </a:pPr>
            <a:r>
              <a:rPr lang="en-US" altLang="en-US" sz="1800" b="1" dirty="0">
                <a:latin typeface="+mn-lt"/>
              </a:rPr>
              <a:t>1-4 person $</a:t>
            </a:r>
            <a:r>
              <a:rPr lang="en-US" altLang="en-US" sz="1800" b="1" dirty="0">
                <a:solidFill>
                  <a:srgbClr val="FF3300"/>
                </a:solidFill>
                <a:latin typeface="+mn-lt"/>
              </a:rPr>
              <a:t>110,650</a:t>
            </a:r>
          </a:p>
          <a:p>
            <a:pPr marL="990600" lvl="1" indent="-533400" algn="l">
              <a:spcBef>
                <a:spcPct val="50000"/>
              </a:spcBef>
            </a:pPr>
            <a:r>
              <a:rPr lang="en-US" altLang="en-US" sz="1800" b="1" dirty="0">
                <a:latin typeface="+mn-lt"/>
              </a:rPr>
              <a:t>5-8 person $</a:t>
            </a:r>
            <a:r>
              <a:rPr lang="en-US" altLang="en-US" sz="1800" b="1" dirty="0">
                <a:solidFill>
                  <a:srgbClr val="FF3300"/>
                </a:solidFill>
                <a:latin typeface="+mn-lt"/>
              </a:rPr>
              <a:t>146,050</a:t>
            </a:r>
          </a:p>
          <a:p>
            <a:endParaRPr lang="en-US" dirty="0"/>
          </a:p>
        </p:txBody>
      </p:sp>
      <p:pic>
        <p:nvPicPr>
          <p:cNvPr id="4" name="Content Placeholder 10" descr="Smiling couple sitting on floor with boxes around">
            <a:extLst>
              <a:ext uri="{FF2B5EF4-FFF2-40B4-BE49-F238E27FC236}">
                <a16:creationId xmlns:a16="http://schemas.microsoft.com/office/drawing/2014/main" id="{BFEA5360-67D6-4748-AED7-98AA3D7BAD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85" r="12004" b="3"/>
          <a:stretch/>
        </p:blipFill>
        <p:spPr>
          <a:xfrm>
            <a:off x="7596701" y="199254"/>
            <a:ext cx="4461044" cy="3922577"/>
          </a:xfrm>
          <a:prstGeom prst="rect">
            <a:avLst/>
          </a:prstGeom>
        </p:spPr>
      </p:pic>
      <p:pic>
        <p:nvPicPr>
          <p:cNvPr id="6" name="Picture 5" descr="Qr code&#10;&#10;Description automatically generated">
            <a:extLst>
              <a:ext uri="{FF2B5EF4-FFF2-40B4-BE49-F238E27FC236}">
                <a16:creationId xmlns:a16="http://schemas.microsoft.com/office/drawing/2014/main" id="{EE4CB609-7C23-4699-BE3C-11306A712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701" y="4268149"/>
            <a:ext cx="2271988" cy="2271988"/>
          </a:xfrm>
          <a:prstGeom prst="rect">
            <a:avLst/>
          </a:prstGeom>
        </p:spPr>
      </p:pic>
      <p:sp>
        <p:nvSpPr>
          <p:cNvPr id="17" name="Rectangle 16">
            <a:extLst>
              <a:ext uri="{FF2B5EF4-FFF2-40B4-BE49-F238E27FC236}">
                <a16:creationId xmlns:a16="http://schemas.microsoft.com/office/drawing/2014/main" id="{B0915345-28B9-4801-AAB0-9BC46FFD6DCF}"/>
              </a:ext>
            </a:extLst>
          </p:cNvPr>
          <p:cNvSpPr/>
          <p:nvPr/>
        </p:nvSpPr>
        <p:spPr>
          <a:xfrm>
            <a:off x="9868689" y="4341698"/>
            <a:ext cx="2189056" cy="21248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mart Phone with solid fill">
            <a:extLst>
              <a:ext uri="{FF2B5EF4-FFF2-40B4-BE49-F238E27FC236}">
                <a16:creationId xmlns:a16="http://schemas.microsoft.com/office/drawing/2014/main" id="{EF302C27-7CC2-4919-B043-8E1DF81832C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252" r="20846"/>
          <a:stretch/>
        </p:blipFill>
        <p:spPr>
          <a:xfrm rot="5400000">
            <a:off x="10525168" y="4065482"/>
            <a:ext cx="911202" cy="1629979"/>
          </a:xfrm>
          <a:prstGeom prst="rect">
            <a:avLst/>
          </a:prstGeom>
        </p:spPr>
      </p:pic>
      <p:sp>
        <p:nvSpPr>
          <p:cNvPr id="19" name="Rectangle 18">
            <a:extLst>
              <a:ext uri="{FF2B5EF4-FFF2-40B4-BE49-F238E27FC236}">
                <a16:creationId xmlns:a16="http://schemas.microsoft.com/office/drawing/2014/main" id="{281D773A-A199-4C5C-8011-3427B21F1AB6}"/>
              </a:ext>
            </a:extLst>
          </p:cNvPr>
          <p:cNvSpPr/>
          <p:nvPr/>
        </p:nvSpPr>
        <p:spPr>
          <a:xfrm>
            <a:off x="10446084" y="4678387"/>
            <a:ext cx="1034257" cy="369332"/>
          </a:xfrm>
          <a:prstGeom prst="rect">
            <a:avLst/>
          </a:prstGeom>
          <a:noFill/>
        </p:spPr>
        <p:txBody>
          <a:bodyPr wrap="none" lIns="91440" tIns="45720" rIns="91440" bIns="45720">
            <a:spAutoFit/>
          </a:bodyPr>
          <a:lstStyle/>
          <a:p>
            <a:pPr algn="ctr"/>
            <a:r>
              <a:rPr lang="en-US" b="1" cap="none" spc="0" dirty="0">
                <a:ln w="10160">
                  <a:noFill/>
                  <a:prstDash val="solid"/>
                </a:ln>
                <a:solidFill>
                  <a:srgbClr val="FFFFFF"/>
                </a:solidFill>
                <a:latin typeface="Calibri Light" panose="020F0302020204030204" pitchFamily="34" charset="0"/>
                <a:cs typeface="Calibri Light" panose="020F0302020204030204" pitchFamily="34" charset="0"/>
              </a:rPr>
              <a:t>SCAN ME</a:t>
            </a:r>
          </a:p>
        </p:txBody>
      </p:sp>
      <p:sp>
        <p:nvSpPr>
          <p:cNvPr id="21" name="TextBox 20">
            <a:extLst>
              <a:ext uri="{FF2B5EF4-FFF2-40B4-BE49-F238E27FC236}">
                <a16:creationId xmlns:a16="http://schemas.microsoft.com/office/drawing/2014/main" id="{6874AB4D-BDD6-4C3C-872B-4E0082B9EEAC}"/>
              </a:ext>
            </a:extLst>
          </p:cNvPr>
          <p:cNvSpPr txBox="1"/>
          <p:nvPr/>
        </p:nvSpPr>
        <p:spPr>
          <a:xfrm>
            <a:off x="10065491" y="5336072"/>
            <a:ext cx="1795441" cy="1077218"/>
          </a:xfrm>
          <a:prstGeom prst="rect">
            <a:avLst/>
          </a:prstGeom>
          <a:noFill/>
        </p:spPr>
        <p:txBody>
          <a:bodyPr wrap="square" rtlCol="0">
            <a:spAutoFit/>
          </a:bodyPr>
          <a:lstStyle/>
          <a:p>
            <a:pPr algn="ctr"/>
            <a:r>
              <a:rPr lang="en-US" sz="1600" b="1" dirty="0">
                <a:solidFill>
                  <a:schemeClr val="bg1"/>
                </a:solidFill>
                <a:latin typeface="+mj-lt"/>
              </a:rPr>
              <a:t>Information Training </a:t>
            </a:r>
          </a:p>
          <a:p>
            <a:pPr algn="ctr"/>
            <a:r>
              <a:rPr lang="en-US" sz="1600" b="1" dirty="0">
                <a:solidFill>
                  <a:schemeClr val="bg1"/>
                </a:solidFill>
                <a:latin typeface="+mj-lt"/>
              </a:rPr>
              <a:t>Contacts </a:t>
            </a:r>
          </a:p>
          <a:p>
            <a:pPr algn="ctr"/>
            <a:r>
              <a:rPr lang="en-US" sz="1600" b="1" dirty="0">
                <a:solidFill>
                  <a:schemeClr val="bg1"/>
                </a:solidFill>
                <a:latin typeface="+mj-lt"/>
              </a:rPr>
              <a:t>Guidance </a:t>
            </a:r>
          </a:p>
        </p:txBody>
      </p:sp>
      <p:pic>
        <p:nvPicPr>
          <p:cNvPr id="24" name="Picture 23" descr="Shape&#10;&#10;Description automatically generated with medium confidence">
            <a:extLst>
              <a:ext uri="{FF2B5EF4-FFF2-40B4-BE49-F238E27FC236}">
                <a16:creationId xmlns:a16="http://schemas.microsoft.com/office/drawing/2014/main" id="{4D73E9B3-F98C-4485-82A6-034ECE1FCC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869" y="6239168"/>
            <a:ext cx="2204411" cy="348243"/>
          </a:xfrm>
          <a:prstGeom prst="rect">
            <a:avLst/>
          </a:prstGeom>
        </p:spPr>
      </p:pic>
    </p:spTree>
    <p:extLst>
      <p:ext uri="{BB962C8B-B14F-4D97-AF65-F5344CB8AC3E}">
        <p14:creationId xmlns:p14="http://schemas.microsoft.com/office/powerpoint/2010/main" val="122685101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p:txBody>
          <a:bodyPr>
            <a:normAutofit/>
          </a:bodyPr>
          <a:lstStyle/>
          <a:p>
            <a:pPr marL="0" indent="0">
              <a:buNone/>
            </a:pPr>
            <a:endParaRPr lang="en-US" sz="3200" dirty="0"/>
          </a:p>
          <a:p>
            <a:pPr marL="91440" indent="0">
              <a:spcBef>
                <a:spcPts val="0"/>
              </a:spcBef>
              <a:spcAft>
                <a:spcPts val="1200"/>
              </a:spcAft>
              <a:buNone/>
              <a:tabLst>
                <a:tab pos="457200" algn="l"/>
              </a:tabLst>
            </a:pPr>
            <a:endParaRPr lang="en-US" sz="1800" dirty="0">
              <a:solidFill>
                <a:srgbClr val="16254C"/>
              </a:solidFill>
            </a:endParaRPr>
          </a:p>
        </p:txBody>
      </p:sp>
      <p:pic>
        <p:nvPicPr>
          <p:cNvPr id="2" name="Picture 1">
            <a:extLst>
              <a:ext uri="{FF2B5EF4-FFF2-40B4-BE49-F238E27FC236}">
                <a16:creationId xmlns:a16="http://schemas.microsoft.com/office/drawing/2014/main" id="{BD598FBD-78A4-4C6D-8C63-C0EEA34B91F7}"/>
              </a:ext>
            </a:extLst>
          </p:cNvPr>
          <p:cNvPicPr>
            <a:picLocks noChangeAspect="1"/>
          </p:cNvPicPr>
          <p:nvPr/>
        </p:nvPicPr>
        <p:blipFill>
          <a:blip r:embed="rId3"/>
          <a:stretch>
            <a:fillRect/>
          </a:stretch>
        </p:blipFill>
        <p:spPr>
          <a:xfrm>
            <a:off x="3710156" y="3688661"/>
            <a:ext cx="7759934" cy="620619"/>
          </a:xfrm>
          <a:prstGeom prst="rect">
            <a:avLst/>
          </a:prstGeom>
        </p:spPr>
      </p:pic>
      <p:sp>
        <p:nvSpPr>
          <p:cNvPr id="5" name="Subtitle 1">
            <a:extLst>
              <a:ext uri="{FF2B5EF4-FFF2-40B4-BE49-F238E27FC236}">
                <a16:creationId xmlns:a16="http://schemas.microsoft.com/office/drawing/2014/main" id="{86A1429F-2D61-43FF-A800-A45F67E13444}"/>
              </a:ext>
            </a:extLst>
          </p:cNvPr>
          <p:cNvSpPr txBox="1">
            <a:spLocks/>
          </p:cNvSpPr>
          <p:nvPr/>
        </p:nvSpPr>
        <p:spPr>
          <a:xfrm>
            <a:off x="1232021" y="2295219"/>
            <a:ext cx="10121779" cy="3259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ontent Placeholder 1">
            <a:extLst>
              <a:ext uri="{FF2B5EF4-FFF2-40B4-BE49-F238E27FC236}">
                <a16:creationId xmlns:a16="http://schemas.microsoft.com/office/drawing/2014/main" id="{456B4182-F4DE-4588-B54D-4393A8EA313C}"/>
              </a:ext>
            </a:extLst>
          </p:cNvPr>
          <p:cNvSpPr txBox="1">
            <a:spLocks/>
          </p:cNvSpPr>
          <p:nvPr/>
        </p:nvSpPr>
        <p:spPr>
          <a:xfrm>
            <a:off x="991592" y="1928675"/>
            <a:ext cx="10599394" cy="44926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srgbClr val="16254C"/>
              </a:solidFill>
              <a:effectLst/>
              <a:uLnTx/>
              <a:uFillTx/>
              <a:latin typeface="Calibri" panose="020F0502020204030204"/>
              <a:ea typeface="+mn-ea"/>
              <a:cs typeface="+mn-cs"/>
            </a:endParaRPr>
          </a:p>
          <a:p>
            <a:pPr marL="457200" marR="0" lvl="1" indent="0" algn="ctr"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100" b="0" i="0" u="none" strike="noStrike" kern="1200" cap="none" spc="0" normalizeH="0" baseline="0" noProof="0" dirty="0">
              <a:ln>
                <a:noFill/>
              </a:ln>
              <a:solidFill>
                <a:srgbClr val="16254C"/>
              </a:solidFill>
              <a:effectLst/>
              <a:uLnTx/>
              <a:uFillTx/>
              <a:latin typeface="Calibri" panose="020F0502020204030204"/>
              <a:ea typeface="+mn-ea"/>
              <a:cs typeface="+mn-cs"/>
            </a:endParaRPr>
          </a:p>
        </p:txBody>
      </p:sp>
      <p:sp>
        <p:nvSpPr>
          <p:cNvPr id="9" name="object 7">
            <a:extLst>
              <a:ext uri="{FF2B5EF4-FFF2-40B4-BE49-F238E27FC236}">
                <a16:creationId xmlns:a16="http://schemas.microsoft.com/office/drawing/2014/main" id="{B0A8663B-2EDB-4600-85FD-ADBAC3E59C17}"/>
              </a:ext>
            </a:extLst>
          </p:cNvPr>
          <p:cNvSpPr txBox="1">
            <a:spLocks/>
          </p:cNvSpPr>
          <p:nvPr/>
        </p:nvSpPr>
        <p:spPr>
          <a:xfrm>
            <a:off x="838200" y="728133"/>
            <a:ext cx="10515600" cy="7201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0" i="0" kern="1200">
                <a:solidFill>
                  <a:schemeClr val="bg1"/>
                </a:solidFill>
                <a:latin typeface="Arial" panose="020B0604020202020204" pitchFamily="34" charset="0"/>
                <a:ea typeface="+mj-ea"/>
                <a:cs typeface="Arial" panose="020B0604020202020204" pitchFamily="34" charset="0"/>
              </a:defRPr>
            </a:lvl1pPr>
          </a:lstStyle>
          <a:p>
            <a:pPr marL="16977"/>
            <a:r>
              <a:rPr lang="en-US" sz="3200" b="1" dirty="0">
                <a:latin typeface="Calibri"/>
                <a:cs typeface="Calibri"/>
              </a:rPr>
              <a:t>LENDER APPROVAL</a:t>
            </a:r>
          </a:p>
          <a:p>
            <a:pPr marL="16977"/>
            <a:r>
              <a:rPr lang="en-US" sz="2000" dirty="0">
                <a:latin typeface="Calibri"/>
                <a:cs typeface="Calibri"/>
              </a:rPr>
              <a:t>HB-1-3555, </a:t>
            </a:r>
            <a:r>
              <a:rPr lang="en-US" sz="2000" dirty="0" err="1">
                <a:latin typeface="Calibri"/>
                <a:cs typeface="Calibri"/>
              </a:rPr>
              <a:t>Chpt</a:t>
            </a:r>
            <a:r>
              <a:rPr lang="en-US" sz="2000" dirty="0">
                <a:latin typeface="Calibri"/>
                <a:cs typeface="Calibri"/>
              </a:rPr>
              <a:t> 3 – Checklist: Attachment 3-A</a:t>
            </a:r>
          </a:p>
        </p:txBody>
      </p:sp>
      <p:sp>
        <p:nvSpPr>
          <p:cNvPr id="6" name="TextBox 5">
            <a:extLst>
              <a:ext uri="{FF2B5EF4-FFF2-40B4-BE49-F238E27FC236}">
                <a16:creationId xmlns:a16="http://schemas.microsoft.com/office/drawing/2014/main" id="{634FAD29-F350-46ED-BB1F-26AB76E13646}"/>
              </a:ext>
            </a:extLst>
          </p:cNvPr>
          <p:cNvSpPr txBox="1"/>
          <p:nvPr/>
        </p:nvSpPr>
        <p:spPr>
          <a:xfrm>
            <a:off x="838200" y="1922654"/>
            <a:ext cx="10631890" cy="4093428"/>
          </a:xfrm>
          <a:prstGeom prst="rect">
            <a:avLst/>
          </a:prstGeom>
          <a:noFill/>
        </p:spPr>
        <p:txBody>
          <a:bodyPr wrap="square" rtlCol="0">
            <a:spAutoFit/>
          </a:bodyPr>
          <a:lstStyle/>
          <a:p>
            <a:r>
              <a:rPr lang="en-US" sz="2800" dirty="0">
                <a:solidFill>
                  <a:srgbClr val="003142"/>
                </a:solidFill>
              </a:rPr>
              <a:t>To obtain USDA approval, must first be approved by: </a:t>
            </a:r>
          </a:p>
          <a:p>
            <a:endParaRPr lang="en-US" sz="2800" dirty="0">
              <a:solidFill>
                <a:srgbClr val="003142"/>
              </a:solidFill>
            </a:endParaRPr>
          </a:p>
          <a:p>
            <a:pPr marL="342900" indent="-342900">
              <a:buFont typeface="Arial" panose="020B0604020202020204" pitchFamily="34" charset="0"/>
              <a:buChar char="•"/>
            </a:pPr>
            <a:r>
              <a:rPr lang="en-US" sz="2800" dirty="0">
                <a:solidFill>
                  <a:srgbClr val="003142"/>
                </a:solidFill>
              </a:rPr>
              <a:t>HUD-FHA – supervised or non-supervised mortgagee </a:t>
            </a:r>
            <a:r>
              <a:rPr lang="en-US" dirty="0">
                <a:solidFill>
                  <a:srgbClr val="003142"/>
                </a:solidFill>
              </a:rPr>
              <a:t>(Direct Endorsement Authority, title II lending)</a:t>
            </a:r>
          </a:p>
          <a:p>
            <a:pPr marL="342900" indent="-342900">
              <a:buFont typeface="Arial" panose="020B0604020202020204" pitchFamily="34" charset="0"/>
              <a:buChar char="•"/>
            </a:pPr>
            <a:r>
              <a:rPr lang="en-US" sz="2800" dirty="0">
                <a:solidFill>
                  <a:srgbClr val="003142"/>
                </a:solidFill>
              </a:rPr>
              <a:t>Fannie Mae/Freddie Mac </a:t>
            </a:r>
            <a:r>
              <a:rPr lang="en-US" dirty="0">
                <a:solidFill>
                  <a:srgbClr val="003142"/>
                </a:solidFill>
              </a:rPr>
              <a:t>(approved for single-family lending)</a:t>
            </a:r>
          </a:p>
          <a:p>
            <a:pPr marL="342900" indent="-342900">
              <a:buFont typeface="Arial" panose="020B0604020202020204" pitchFamily="34" charset="0"/>
              <a:buChar char="•"/>
            </a:pPr>
            <a:r>
              <a:rPr lang="en-US" sz="2800" dirty="0" err="1">
                <a:solidFill>
                  <a:srgbClr val="003142"/>
                </a:solidFill>
              </a:rPr>
              <a:t>Ginnie</a:t>
            </a:r>
            <a:r>
              <a:rPr lang="en-US" sz="2800" dirty="0">
                <a:solidFill>
                  <a:srgbClr val="003142"/>
                </a:solidFill>
              </a:rPr>
              <a:t> Mae </a:t>
            </a:r>
            <a:r>
              <a:rPr lang="en-US" dirty="0">
                <a:solidFill>
                  <a:srgbClr val="003142"/>
                </a:solidFill>
              </a:rPr>
              <a:t>(is an issuer of their mortgage-backed securities)</a:t>
            </a:r>
          </a:p>
          <a:p>
            <a:pPr marL="342900" indent="-342900">
              <a:buFont typeface="Arial" panose="020B0604020202020204" pitchFamily="34" charset="0"/>
              <a:buChar char="•"/>
            </a:pPr>
            <a:r>
              <a:rPr lang="en-US" sz="2800" dirty="0">
                <a:solidFill>
                  <a:srgbClr val="003142"/>
                </a:solidFill>
              </a:rPr>
              <a:t>VA </a:t>
            </a:r>
            <a:r>
              <a:rPr lang="en-US" dirty="0">
                <a:solidFill>
                  <a:srgbClr val="003142"/>
                </a:solidFill>
              </a:rPr>
              <a:t>(supervised or non-supervised mortgagee &amp; authorized to close loans under VA’s automatic guaranty procedure)</a:t>
            </a:r>
          </a:p>
          <a:p>
            <a:pPr marL="342900" indent="-342900">
              <a:buFont typeface="Arial" panose="020B0604020202020204" pitchFamily="34" charset="0"/>
              <a:buChar char="•"/>
            </a:pPr>
            <a:r>
              <a:rPr lang="en-US" sz="2800" dirty="0">
                <a:solidFill>
                  <a:srgbClr val="003142"/>
                </a:solidFill>
              </a:rPr>
              <a:t>State Housing Finance Agency (SHFA) </a:t>
            </a:r>
            <a:r>
              <a:rPr lang="en-US" dirty="0">
                <a:solidFill>
                  <a:srgbClr val="003142"/>
                </a:solidFill>
              </a:rPr>
              <a:t>– not automatic approval</a:t>
            </a:r>
          </a:p>
          <a:p>
            <a:pPr marL="342900" indent="-342900">
              <a:buFont typeface="Arial" panose="020B0604020202020204" pitchFamily="34" charset="0"/>
              <a:buChar char="•"/>
            </a:pPr>
            <a:r>
              <a:rPr lang="en-US" sz="2800" dirty="0">
                <a:solidFill>
                  <a:srgbClr val="003142"/>
                </a:solidFill>
              </a:rPr>
              <a:t>Demonstrated ability to originate and/or service sound loans </a:t>
            </a:r>
            <a:r>
              <a:rPr lang="en-US" dirty="0">
                <a:solidFill>
                  <a:srgbClr val="003142"/>
                </a:solidFill>
              </a:rPr>
              <a:t>(see </a:t>
            </a:r>
            <a:r>
              <a:rPr lang="en-US" dirty="0" err="1">
                <a:solidFill>
                  <a:srgbClr val="003142"/>
                </a:solidFill>
              </a:rPr>
              <a:t>Chpt</a:t>
            </a:r>
            <a:r>
              <a:rPr lang="en-US" dirty="0">
                <a:solidFill>
                  <a:srgbClr val="003142"/>
                </a:solidFill>
              </a:rPr>
              <a:t> 3)</a:t>
            </a:r>
          </a:p>
        </p:txBody>
      </p:sp>
      <p:pic>
        <p:nvPicPr>
          <p:cNvPr id="11" name="Picture 10">
            <a:extLst>
              <a:ext uri="{FF2B5EF4-FFF2-40B4-BE49-F238E27FC236}">
                <a16:creationId xmlns:a16="http://schemas.microsoft.com/office/drawing/2014/main" id="{07A0E8BC-10B2-46CE-83B1-3A4F10A3651D}"/>
              </a:ext>
            </a:extLst>
          </p:cNvPr>
          <p:cNvPicPr>
            <a:picLocks noChangeAspect="1"/>
          </p:cNvPicPr>
          <p:nvPr/>
        </p:nvPicPr>
        <p:blipFill>
          <a:blip r:embed="rId4"/>
          <a:stretch>
            <a:fillRect/>
          </a:stretch>
        </p:blipFill>
        <p:spPr>
          <a:xfrm>
            <a:off x="9677400" y="822859"/>
            <a:ext cx="2183338" cy="480719"/>
          </a:xfrm>
          <a:prstGeom prst="rect">
            <a:avLst/>
          </a:prstGeom>
        </p:spPr>
      </p:pic>
    </p:spTree>
    <p:extLst>
      <p:ext uri="{BB962C8B-B14F-4D97-AF65-F5344CB8AC3E}">
        <p14:creationId xmlns:p14="http://schemas.microsoft.com/office/powerpoint/2010/main" val="4097514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7"/>
          <p:cNvSpPr txBox="1"/>
          <p:nvPr/>
        </p:nvSpPr>
        <p:spPr>
          <a:xfrm>
            <a:off x="814261" y="538524"/>
            <a:ext cx="11901525" cy="800219"/>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7" normalizeH="0" baseline="0" noProof="0" dirty="0">
                <a:ln>
                  <a:noFill/>
                </a:ln>
                <a:solidFill>
                  <a:srgbClr val="FFFFFF"/>
                </a:solidFill>
                <a:effectLst/>
                <a:uLnTx/>
                <a:uFillTx/>
                <a:latin typeface="Calibri"/>
                <a:ea typeface="+mn-ea"/>
                <a:cs typeface="Calibri"/>
              </a:rPr>
              <a:t>CREDIT MATRIX</a:t>
            </a:r>
          </a:p>
          <a:p>
            <a:pPr marL="16977" marR="0" lvl="0" indent="0" algn="l" defTabSz="914400" rtl="0" eaLnBrk="1" fontAlgn="auto" latinLnBrk="0" hangingPunct="1">
              <a:lnSpc>
                <a:spcPct val="100000"/>
              </a:lnSpc>
              <a:spcBef>
                <a:spcPts val="0"/>
              </a:spcBef>
              <a:spcAft>
                <a:spcPts val="0"/>
              </a:spcAft>
              <a:buClrTx/>
              <a:buSzTx/>
              <a:buFontTx/>
              <a:buNone/>
              <a:tabLst/>
              <a:defRPr/>
            </a:pPr>
            <a:r>
              <a:rPr lang="en-US" sz="2000" spc="27" dirty="0">
                <a:solidFill>
                  <a:srgbClr val="FFFFFF"/>
                </a:solidFill>
                <a:latin typeface="Calibri"/>
                <a:cs typeface="Calibri"/>
              </a:rPr>
              <a:t>HB-1-3555, </a:t>
            </a:r>
            <a:r>
              <a:rPr lang="en-US" sz="2000" spc="27" dirty="0" err="1">
                <a:solidFill>
                  <a:srgbClr val="FFFFFF"/>
                </a:solidFill>
                <a:latin typeface="Calibri"/>
                <a:cs typeface="Calibri"/>
              </a:rPr>
              <a:t>Chpt</a:t>
            </a:r>
            <a:r>
              <a:rPr lang="en-US" sz="2000" spc="27" dirty="0">
                <a:solidFill>
                  <a:srgbClr val="FFFFFF"/>
                </a:solidFill>
                <a:latin typeface="Calibri"/>
                <a:cs typeface="Calibri"/>
              </a:rPr>
              <a:t> 10, Attachment 10-A</a:t>
            </a:r>
            <a:endParaRPr kumimoji="0" sz="2000" i="0" u="none" strike="noStrike" kern="1200" cap="none" spc="0" normalizeH="0" baseline="0" noProof="0" dirty="0">
              <a:ln>
                <a:noFill/>
              </a:ln>
              <a:solidFill>
                <a:srgbClr val="000000"/>
              </a:solidFill>
              <a:effectLst/>
              <a:uLnTx/>
              <a:uFillTx/>
              <a:latin typeface="Calibri"/>
              <a:ea typeface="+mn-ea"/>
              <a:cs typeface="Calibri"/>
            </a:endParaRPr>
          </a:p>
        </p:txBody>
      </p:sp>
      <p:pic>
        <p:nvPicPr>
          <p:cNvPr id="2" name="Content Placeholder 1">
            <a:extLst>
              <a:ext uri="{FF2B5EF4-FFF2-40B4-BE49-F238E27FC236}">
                <a16:creationId xmlns:a16="http://schemas.microsoft.com/office/drawing/2014/main" id="{2DB8D5B2-C09E-4276-9466-5C89E9A874AB}"/>
              </a:ext>
            </a:extLst>
          </p:cNvPr>
          <p:cNvPicPr>
            <a:picLocks noGrp="1" noChangeAspect="1"/>
          </p:cNvPicPr>
          <p:nvPr>
            <p:ph idx="1"/>
          </p:nvPr>
        </p:nvPicPr>
        <p:blipFill>
          <a:blip r:embed="rId3"/>
          <a:stretch>
            <a:fillRect/>
          </a:stretch>
        </p:blipFill>
        <p:spPr>
          <a:xfrm>
            <a:off x="2917004" y="1413363"/>
            <a:ext cx="7343929" cy="5444637"/>
          </a:xfrm>
          <a:prstGeom prst="rect">
            <a:avLst/>
          </a:prstGeom>
        </p:spPr>
      </p:pic>
      <p:pic>
        <p:nvPicPr>
          <p:cNvPr id="4" name="Picture 3">
            <a:extLst>
              <a:ext uri="{FF2B5EF4-FFF2-40B4-BE49-F238E27FC236}">
                <a16:creationId xmlns:a16="http://schemas.microsoft.com/office/drawing/2014/main" id="{E378F765-EE44-4C38-9779-58F2A24FFCB9}"/>
              </a:ext>
            </a:extLst>
          </p:cNvPr>
          <p:cNvPicPr>
            <a:picLocks noChangeAspect="1"/>
          </p:cNvPicPr>
          <p:nvPr/>
        </p:nvPicPr>
        <p:blipFill>
          <a:blip r:embed="rId4"/>
          <a:stretch>
            <a:fillRect/>
          </a:stretch>
        </p:blipFill>
        <p:spPr>
          <a:xfrm>
            <a:off x="9677400" y="822859"/>
            <a:ext cx="2183338" cy="480719"/>
          </a:xfrm>
          <a:prstGeom prst="rect">
            <a:avLst/>
          </a:prstGeom>
        </p:spPr>
      </p:pic>
    </p:spTree>
    <p:extLst>
      <p:ext uri="{BB962C8B-B14F-4D97-AF65-F5344CB8AC3E}">
        <p14:creationId xmlns:p14="http://schemas.microsoft.com/office/powerpoint/2010/main" val="3958171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B11C-4D3E-4FAD-87A9-10A08550C54E}"/>
              </a:ext>
            </a:extLst>
          </p:cNvPr>
          <p:cNvSpPr>
            <a:spLocks noGrp="1"/>
          </p:cNvSpPr>
          <p:nvPr>
            <p:ph type="ctrTitle"/>
          </p:nvPr>
        </p:nvSpPr>
        <p:spPr>
          <a:xfrm>
            <a:off x="313509" y="199254"/>
            <a:ext cx="7173141" cy="1403123"/>
          </a:xfrm>
          <a:solidFill>
            <a:srgbClr val="295A8E"/>
          </a:solidFill>
        </p:spPr>
        <p:txBody>
          <a:bodyPr anchor="t">
            <a:normAutofit fontScale="90000"/>
          </a:bodyPr>
          <a:lstStyle/>
          <a:p>
            <a:pPr algn="l"/>
            <a:r>
              <a:rPr lang="en-US" sz="5400" dirty="0">
                <a:solidFill>
                  <a:schemeClr val="bg1"/>
                </a:solidFill>
              </a:rPr>
              <a:t>USDA Guaranteed Home Loans</a:t>
            </a:r>
          </a:p>
        </p:txBody>
      </p:sp>
      <p:sp>
        <p:nvSpPr>
          <p:cNvPr id="3" name="Subtitle 2">
            <a:extLst>
              <a:ext uri="{FF2B5EF4-FFF2-40B4-BE49-F238E27FC236}">
                <a16:creationId xmlns:a16="http://schemas.microsoft.com/office/drawing/2014/main" id="{4072FE7F-B6A5-4BD8-9D0B-B68AB5476CEB}"/>
              </a:ext>
            </a:extLst>
          </p:cNvPr>
          <p:cNvSpPr>
            <a:spLocks noGrp="1"/>
          </p:cNvSpPr>
          <p:nvPr>
            <p:ph type="subTitle" idx="1"/>
          </p:nvPr>
        </p:nvSpPr>
        <p:spPr>
          <a:xfrm>
            <a:off x="313509" y="1680754"/>
            <a:ext cx="7173141" cy="4977992"/>
          </a:xfrm>
          <a:solidFill>
            <a:srgbClr val="CECAC8"/>
          </a:solidFill>
        </p:spPr>
        <p:txBody>
          <a:bodyPr/>
          <a:lstStyle/>
          <a:p>
            <a:pPr marR="0" lvl="0" algn="l" defTabSz="914400" rtl="0" eaLnBrk="1" fontAlgn="auto" latinLnBrk="0" hangingPunct="1">
              <a:lnSpc>
                <a:spcPct val="90000"/>
              </a:lnSpc>
              <a:spcBef>
                <a:spcPts val="600"/>
              </a:spcBef>
              <a:spcAft>
                <a:spcPts val="600"/>
              </a:spcAft>
              <a:buClrTx/>
              <a:buSzTx/>
              <a:tabLst/>
              <a:defRPr/>
            </a:pPr>
            <a:r>
              <a:rPr lang="en-US" b="1" dirty="0">
                <a:solidFill>
                  <a:prstClr val="black"/>
                </a:solidFill>
                <a:latin typeface="Calibri" panose="020F0502020204030204" pitchFamily="34" charset="0"/>
                <a:cs typeface="Calibri" panose="020F0502020204030204" pitchFamily="34" charset="0"/>
              </a:rPr>
              <a:t>LENDER RESOURCES</a:t>
            </a:r>
            <a:endParaRPr kumimoji="0" lang="en-US"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Training</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Forms</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Contacts</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GovDelivery Updates</a:t>
            </a:r>
          </a:p>
          <a:p>
            <a:pPr marL="2286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GUS Guidance</a:t>
            </a:r>
          </a:p>
          <a:p>
            <a:endParaRPr lang="en-US" dirty="0"/>
          </a:p>
        </p:txBody>
      </p:sp>
      <p:pic>
        <p:nvPicPr>
          <p:cNvPr id="4" name="Content Placeholder 10" descr="Books on a shelf">
            <a:extLst>
              <a:ext uri="{FF2B5EF4-FFF2-40B4-BE49-F238E27FC236}">
                <a16:creationId xmlns:a16="http://schemas.microsoft.com/office/drawing/2014/main" id="{BFEA5360-67D6-4748-AED7-98AA3D7BAD21}"/>
              </a:ext>
            </a:extLst>
          </p:cNvPr>
          <p:cNvPicPr>
            <a:picLocks noChangeAspect="1"/>
          </p:cNvPicPr>
          <p:nvPr/>
        </p:nvPicPr>
        <p:blipFill>
          <a:blip r:embed="rId2" cstate="print">
            <a:extLst>
              <a:ext uri="{28A0092B-C50C-407E-A947-70E740481C1C}">
                <a14:useLocalDpi xmlns:a14="http://schemas.microsoft.com/office/drawing/2010/main" val="0"/>
              </a:ext>
            </a:extLst>
          </a:blip>
          <a:srcRect l="12040" r="12040"/>
          <a:stretch/>
        </p:blipFill>
        <p:spPr>
          <a:xfrm>
            <a:off x="7596701" y="199254"/>
            <a:ext cx="4461044" cy="3922577"/>
          </a:xfrm>
          <a:prstGeom prst="rect">
            <a:avLst/>
          </a:prstGeom>
        </p:spPr>
      </p:pic>
      <p:pic>
        <p:nvPicPr>
          <p:cNvPr id="6" name="Picture 5" descr="Qr code&#10;&#10;Description automatically generated">
            <a:extLst>
              <a:ext uri="{FF2B5EF4-FFF2-40B4-BE49-F238E27FC236}">
                <a16:creationId xmlns:a16="http://schemas.microsoft.com/office/drawing/2014/main" id="{EE4CB609-7C23-4699-BE3C-11306A712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701" y="4268149"/>
            <a:ext cx="2271988" cy="2271988"/>
          </a:xfrm>
          <a:prstGeom prst="rect">
            <a:avLst/>
          </a:prstGeom>
        </p:spPr>
      </p:pic>
      <p:sp>
        <p:nvSpPr>
          <p:cNvPr id="17" name="Rectangle 16">
            <a:extLst>
              <a:ext uri="{FF2B5EF4-FFF2-40B4-BE49-F238E27FC236}">
                <a16:creationId xmlns:a16="http://schemas.microsoft.com/office/drawing/2014/main" id="{B0915345-28B9-4801-AAB0-9BC46FFD6DCF}"/>
              </a:ext>
            </a:extLst>
          </p:cNvPr>
          <p:cNvSpPr/>
          <p:nvPr/>
        </p:nvSpPr>
        <p:spPr>
          <a:xfrm>
            <a:off x="9868689" y="4341698"/>
            <a:ext cx="2189056" cy="21248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mart Phone with solid fill">
            <a:extLst>
              <a:ext uri="{FF2B5EF4-FFF2-40B4-BE49-F238E27FC236}">
                <a16:creationId xmlns:a16="http://schemas.microsoft.com/office/drawing/2014/main" id="{EF302C27-7CC2-4919-B043-8E1DF81832C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3252" r="20846"/>
          <a:stretch/>
        </p:blipFill>
        <p:spPr>
          <a:xfrm rot="5400000">
            <a:off x="10525168" y="4065482"/>
            <a:ext cx="911202" cy="1629979"/>
          </a:xfrm>
          <a:prstGeom prst="rect">
            <a:avLst/>
          </a:prstGeom>
        </p:spPr>
      </p:pic>
      <p:sp>
        <p:nvSpPr>
          <p:cNvPr id="19" name="Rectangle 18">
            <a:extLst>
              <a:ext uri="{FF2B5EF4-FFF2-40B4-BE49-F238E27FC236}">
                <a16:creationId xmlns:a16="http://schemas.microsoft.com/office/drawing/2014/main" id="{281D773A-A199-4C5C-8011-3427B21F1AB6}"/>
              </a:ext>
            </a:extLst>
          </p:cNvPr>
          <p:cNvSpPr/>
          <p:nvPr/>
        </p:nvSpPr>
        <p:spPr>
          <a:xfrm>
            <a:off x="10446084" y="4678387"/>
            <a:ext cx="1034257" cy="369332"/>
          </a:xfrm>
          <a:prstGeom prst="rect">
            <a:avLst/>
          </a:prstGeom>
          <a:noFill/>
        </p:spPr>
        <p:txBody>
          <a:bodyPr wrap="none" lIns="91440" tIns="45720" rIns="91440" bIns="45720">
            <a:spAutoFit/>
          </a:bodyPr>
          <a:lstStyle/>
          <a:p>
            <a:pPr algn="ctr"/>
            <a:r>
              <a:rPr lang="en-US" b="1" cap="none" spc="0" dirty="0">
                <a:ln w="10160">
                  <a:noFill/>
                  <a:prstDash val="solid"/>
                </a:ln>
                <a:solidFill>
                  <a:srgbClr val="FFFFFF"/>
                </a:solidFill>
                <a:latin typeface="Calibri Light" panose="020F0302020204030204" pitchFamily="34" charset="0"/>
                <a:cs typeface="Calibri Light" panose="020F0302020204030204" pitchFamily="34" charset="0"/>
              </a:rPr>
              <a:t>SCAN ME</a:t>
            </a:r>
          </a:p>
        </p:txBody>
      </p:sp>
      <p:sp>
        <p:nvSpPr>
          <p:cNvPr id="21" name="TextBox 20">
            <a:extLst>
              <a:ext uri="{FF2B5EF4-FFF2-40B4-BE49-F238E27FC236}">
                <a16:creationId xmlns:a16="http://schemas.microsoft.com/office/drawing/2014/main" id="{6874AB4D-BDD6-4C3C-872B-4E0082B9EEAC}"/>
              </a:ext>
            </a:extLst>
          </p:cNvPr>
          <p:cNvSpPr txBox="1"/>
          <p:nvPr/>
        </p:nvSpPr>
        <p:spPr>
          <a:xfrm>
            <a:off x="10065491" y="5336072"/>
            <a:ext cx="1795441" cy="1077218"/>
          </a:xfrm>
          <a:prstGeom prst="rect">
            <a:avLst/>
          </a:prstGeom>
          <a:noFill/>
        </p:spPr>
        <p:txBody>
          <a:bodyPr wrap="square" rtlCol="0">
            <a:spAutoFit/>
          </a:bodyPr>
          <a:lstStyle/>
          <a:p>
            <a:pPr algn="ctr"/>
            <a:r>
              <a:rPr lang="en-US" sz="1600" b="1" dirty="0">
                <a:solidFill>
                  <a:schemeClr val="bg1"/>
                </a:solidFill>
                <a:latin typeface="+mj-lt"/>
              </a:rPr>
              <a:t>Information Training </a:t>
            </a:r>
          </a:p>
          <a:p>
            <a:pPr algn="ctr"/>
            <a:r>
              <a:rPr lang="en-US" sz="1600" b="1" dirty="0">
                <a:solidFill>
                  <a:schemeClr val="bg1"/>
                </a:solidFill>
                <a:latin typeface="+mj-lt"/>
              </a:rPr>
              <a:t>Contacts </a:t>
            </a:r>
          </a:p>
          <a:p>
            <a:pPr algn="ctr"/>
            <a:r>
              <a:rPr lang="en-US" sz="1600" b="1" dirty="0">
                <a:solidFill>
                  <a:schemeClr val="bg1"/>
                </a:solidFill>
                <a:latin typeface="+mj-lt"/>
              </a:rPr>
              <a:t>Guidance </a:t>
            </a:r>
          </a:p>
        </p:txBody>
      </p:sp>
      <p:pic>
        <p:nvPicPr>
          <p:cNvPr id="24" name="Picture 23" descr="Shape&#10;&#10;Description automatically generated with medium confidence">
            <a:extLst>
              <a:ext uri="{FF2B5EF4-FFF2-40B4-BE49-F238E27FC236}">
                <a16:creationId xmlns:a16="http://schemas.microsoft.com/office/drawing/2014/main" id="{4D73E9B3-F98C-4485-82A6-034ECE1FCC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869" y="6239168"/>
            <a:ext cx="2204411" cy="348243"/>
          </a:xfrm>
          <a:prstGeom prst="rect">
            <a:avLst/>
          </a:prstGeom>
        </p:spPr>
      </p:pic>
    </p:spTree>
    <p:extLst>
      <p:ext uri="{BB962C8B-B14F-4D97-AF65-F5344CB8AC3E}">
        <p14:creationId xmlns:p14="http://schemas.microsoft.com/office/powerpoint/2010/main" val="78291207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118600" y="6356351"/>
            <a:ext cx="2844800" cy="365125"/>
          </a:xfrm>
        </p:spPr>
        <p:txBody>
          <a:bodyPr/>
          <a:lstStyle/>
          <a:p>
            <a:fld id="{AD4C5F7F-64CF-4A3C-A272-8998D85FA37B}" type="slidenum">
              <a:rPr lang="en-US" smtClean="0"/>
              <a:t>37</a:t>
            </a:fld>
            <a:endParaRPr lang="en-US" dirty="0"/>
          </a:p>
        </p:txBody>
      </p:sp>
      <p:sp>
        <p:nvSpPr>
          <p:cNvPr id="9" name="Title 2">
            <a:extLst>
              <a:ext uri="{FF2B5EF4-FFF2-40B4-BE49-F238E27FC236}">
                <a16:creationId xmlns:a16="http://schemas.microsoft.com/office/drawing/2014/main" id="{A312A991-0106-46C9-BB0F-C55349F76B30}"/>
              </a:ext>
            </a:extLst>
          </p:cNvPr>
          <p:cNvSpPr txBox="1">
            <a:spLocks/>
          </p:cNvSpPr>
          <p:nvPr/>
        </p:nvSpPr>
        <p:spPr>
          <a:xfrm>
            <a:off x="841248" y="605343"/>
            <a:ext cx="10287000" cy="558653"/>
          </a:xfrm>
          <a:prstGeom prst="rect">
            <a:avLst/>
          </a:prstGeom>
        </p:spPr>
        <p:txBody>
          <a:bodyPr vert="horz" lIns="91440" tIns="45720" rIns="91440" bIns="45720" rtlCol="0">
            <a:normAutofit fontScale="97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900" dirty="0">
                <a:solidFill>
                  <a:schemeClr val="bg1"/>
                </a:solidFill>
                <a:latin typeface="Arial" panose="020B0604020202020204" pitchFamily="34" charset="0"/>
                <a:cs typeface="Arial" panose="020B0604020202020204" pitchFamily="34" charset="0"/>
              </a:rPr>
              <a:t>HB-1-3555</a:t>
            </a:r>
          </a:p>
          <a:p>
            <a:pPr marL="0" indent="0">
              <a:buFont typeface="Arial" panose="020B0604020202020204" pitchFamily="34" charset="0"/>
              <a:buNone/>
            </a:pPr>
            <a:endParaRPr lang="en-US" sz="2900" dirty="0"/>
          </a:p>
          <a:p>
            <a:pPr marL="0" indent="0">
              <a:buFont typeface="Arial" panose="020B0604020202020204" pitchFamily="34" charset="0"/>
              <a:buNone/>
            </a:pPr>
            <a:endParaRPr lang="en-US" b="1" dirty="0">
              <a:solidFill>
                <a:srgbClr val="0070C0"/>
              </a:solidFill>
            </a:endParaRPr>
          </a:p>
          <a:p>
            <a:pPr marL="0" indent="0">
              <a:buFont typeface="Arial" panose="020B0604020202020204" pitchFamily="34" charset="0"/>
              <a:buNone/>
            </a:pPr>
            <a:endParaRPr lang="en-US" b="1" dirty="0">
              <a:solidFill>
                <a:srgbClr val="0070C0"/>
              </a:solidFill>
            </a:endParaRPr>
          </a:p>
        </p:txBody>
      </p:sp>
      <p:sp>
        <p:nvSpPr>
          <p:cNvPr id="25" name="Rectangle 24">
            <a:extLst>
              <a:ext uri="{FF2B5EF4-FFF2-40B4-BE49-F238E27FC236}">
                <a16:creationId xmlns:a16="http://schemas.microsoft.com/office/drawing/2014/main" id="{B5ECFA79-B073-43D2-A003-7EBC6415C3B6}"/>
              </a:ext>
            </a:extLst>
          </p:cNvPr>
          <p:cNvSpPr/>
          <p:nvPr/>
        </p:nvSpPr>
        <p:spPr>
          <a:xfrm>
            <a:off x="0" y="0"/>
            <a:ext cx="5137249" cy="6858000"/>
          </a:xfrm>
          <a:prstGeom prst="rect">
            <a:avLst/>
          </a:prstGeom>
          <a:solidFill>
            <a:srgbClr val="16254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1CBF188-AA65-46B6-8096-9AC35BC244E4}"/>
              </a:ext>
            </a:extLst>
          </p:cNvPr>
          <p:cNvPicPr>
            <a:picLocks noChangeAspect="1"/>
          </p:cNvPicPr>
          <p:nvPr/>
        </p:nvPicPr>
        <p:blipFill>
          <a:blip r:embed="rId3"/>
          <a:stretch>
            <a:fillRect/>
          </a:stretch>
        </p:blipFill>
        <p:spPr>
          <a:xfrm>
            <a:off x="5164953" y="0"/>
            <a:ext cx="7054753" cy="6426407"/>
          </a:xfrm>
          <a:prstGeom prst="rect">
            <a:avLst/>
          </a:prstGeom>
          <a:ln>
            <a:solidFill>
              <a:schemeClr val="bg1"/>
            </a:solidFill>
          </a:ln>
        </p:spPr>
      </p:pic>
      <p:pic>
        <p:nvPicPr>
          <p:cNvPr id="11" name="Picture 10">
            <a:extLst>
              <a:ext uri="{FF2B5EF4-FFF2-40B4-BE49-F238E27FC236}">
                <a16:creationId xmlns:a16="http://schemas.microsoft.com/office/drawing/2014/main" id="{153A7187-8702-4BA8-9642-F49E12DFBE9D}"/>
              </a:ext>
            </a:extLst>
          </p:cNvPr>
          <p:cNvPicPr>
            <a:picLocks noChangeAspect="1"/>
          </p:cNvPicPr>
          <p:nvPr/>
        </p:nvPicPr>
        <p:blipFill>
          <a:blip r:embed="rId4"/>
          <a:stretch>
            <a:fillRect/>
          </a:stretch>
        </p:blipFill>
        <p:spPr>
          <a:xfrm>
            <a:off x="462555" y="600107"/>
            <a:ext cx="2317715" cy="360533"/>
          </a:xfrm>
          <a:prstGeom prst="rect">
            <a:avLst/>
          </a:prstGeom>
        </p:spPr>
      </p:pic>
      <p:sp>
        <p:nvSpPr>
          <p:cNvPr id="6" name="TextBox 5">
            <a:extLst>
              <a:ext uri="{FF2B5EF4-FFF2-40B4-BE49-F238E27FC236}">
                <a16:creationId xmlns:a16="http://schemas.microsoft.com/office/drawing/2014/main" id="{46DB8131-E6B4-4884-9A53-6D7162074B76}"/>
              </a:ext>
            </a:extLst>
          </p:cNvPr>
          <p:cNvSpPr txBox="1"/>
          <p:nvPr/>
        </p:nvSpPr>
        <p:spPr>
          <a:xfrm>
            <a:off x="462555" y="1326663"/>
            <a:ext cx="3408801" cy="2862322"/>
          </a:xfrm>
          <a:prstGeom prst="rect">
            <a:avLst/>
          </a:prstGeom>
          <a:noFill/>
        </p:spPr>
        <p:txBody>
          <a:bodyPr wrap="square" rtlCol="0">
            <a:spAutoFit/>
          </a:bodyPr>
          <a:lstStyle/>
          <a:p>
            <a:pPr algn="ctr"/>
            <a:r>
              <a:rPr lang="en-US" sz="3600" b="1" dirty="0">
                <a:solidFill>
                  <a:schemeClr val="bg1"/>
                </a:solidFill>
              </a:rPr>
              <a:t>HB-1-3555 SFH Guaranteed Loan Program Technical Handbook</a:t>
            </a:r>
          </a:p>
        </p:txBody>
      </p:sp>
      <p:sp>
        <p:nvSpPr>
          <p:cNvPr id="8" name="TextBox 7">
            <a:extLst>
              <a:ext uri="{FF2B5EF4-FFF2-40B4-BE49-F238E27FC236}">
                <a16:creationId xmlns:a16="http://schemas.microsoft.com/office/drawing/2014/main" id="{91CB7A91-5FE1-4EB6-9D96-E19D0E1E4002}"/>
              </a:ext>
            </a:extLst>
          </p:cNvPr>
          <p:cNvSpPr txBox="1"/>
          <p:nvPr/>
        </p:nvSpPr>
        <p:spPr>
          <a:xfrm>
            <a:off x="5164954" y="6451646"/>
            <a:ext cx="7054753" cy="381208"/>
          </a:xfrm>
          <a:prstGeom prst="rect">
            <a:avLst/>
          </a:prstGeom>
          <a:noFill/>
          <a:ln w="76200">
            <a:solidFill>
              <a:srgbClr val="FFFF00"/>
            </a:solid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8D26CCD5-E251-4DFA-B194-FF32336A6671}"/>
              </a:ext>
            </a:extLst>
          </p:cNvPr>
          <p:cNvPicPr>
            <a:picLocks noChangeAspect="1"/>
          </p:cNvPicPr>
          <p:nvPr/>
        </p:nvPicPr>
        <p:blipFill>
          <a:blip r:embed="rId5"/>
          <a:stretch>
            <a:fillRect/>
          </a:stretch>
        </p:blipFill>
        <p:spPr>
          <a:xfrm>
            <a:off x="0" y="4098163"/>
            <a:ext cx="5137249" cy="2759837"/>
          </a:xfrm>
          <a:prstGeom prst="rect">
            <a:avLst/>
          </a:prstGeom>
        </p:spPr>
      </p:pic>
      <p:sp>
        <p:nvSpPr>
          <p:cNvPr id="12" name="TextBox 11">
            <a:extLst>
              <a:ext uri="{FF2B5EF4-FFF2-40B4-BE49-F238E27FC236}">
                <a16:creationId xmlns:a16="http://schemas.microsoft.com/office/drawing/2014/main" id="{FA0660CD-EABF-4102-87A2-5AEAB4E64AB4}"/>
              </a:ext>
            </a:extLst>
          </p:cNvPr>
          <p:cNvSpPr txBox="1"/>
          <p:nvPr/>
        </p:nvSpPr>
        <p:spPr>
          <a:xfrm>
            <a:off x="5137247" y="6451646"/>
            <a:ext cx="7054753" cy="369332"/>
          </a:xfrm>
          <a:prstGeom prst="rect">
            <a:avLst/>
          </a:prstGeom>
          <a:solidFill>
            <a:schemeClr val="bg1">
              <a:lumMod val="85000"/>
            </a:schemeClr>
          </a:solidFill>
        </p:spPr>
        <p:txBody>
          <a:bodyPr wrap="square" rtlCol="0">
            <a:spAutoFit/>
          </a:bodyPr>
          <a:lstStyle/>
          <a:p>
            <a:r>
              <a:rPr lang="en-US" dirty="0">
                <a:hlinkClick r:id="rId6"/>
              </a:rPr>
              <a:t>https://www.rd.usda.gov/publications/regulations-guidelines/handbooks</a:t>
            </a:r>
            <a:endParaRPr lang="en-US" dirty="0"/>
          </a:p>
        </p:txBody>
      </p:sp>
    </p:spTree>
    <p:extLst>
      <p:ext uri="{BB962C8B-B14F-4D97-AF65-F5344CB8AC3E}">
        <p14:creationId xmlns:p14="http://schemas.microsoft.com/office/powerpoint/2010/main" val="236604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9EDC7959-8AA3-4929-BB78-E0E6B0FE5535}"/>
              </a:ext>
            </a:extLst>
          </p:cNvPr>
          <p:cNvSpPr>
            <a:spLocks noGrp="1"/>
          </p:cNvSpPr>
          <p:nvPr>
            <p:ph idx="1"/>
          </p:nvPr>
        </p:nvSpPr>
        <p:spPr/>
        <p:txBody>
          <a:bodyPr>
            <a:normAutofit/>
          </a:bodyPr>
          <a:lstStyle/>
          <a:p>
            <a:pPr marL="0" indent="0">
              <a:buNone/>
            </a:pPr>
            <a:endParaRPr lang="en-US" sz="3200" dirty="0"/>
          </a:p>
          <a:p>
            <a:pPr marL="91440" indent="0">
              <a:spcBef>
                <a:spcPts val="0"/>
              </a:spcBef>
              <a:spcAft>
                <a:spcPts val="1200"/>
              </a:spcAft>
              <a:buNone/>
              <a:tabLst>
                <a:tab pos="457200" algn="l"/>
              </a:tabLst>
            </a:pPr>
            <a:endParaRPr lang="en-US" sz="1800" dirty="0">
              <a:solidFill>
                <a:srgbClr val="16254C"/>
              </a:solidFill>
            </a:endParaRPr>
          </a:p>
        </p:txBody>
      </p:sp>
      <p:pic>
        <p:nvPicPr>
          <p:cNvPr id="2" name="Picture 1">
            <a:extLst>
              <a:ext uri="{FF2B5EF4-FFF2-40B4-BE49-F238E27FC236}">
                <a16:creationId xmlns:a16="http://schemas.microsoft.com/office/drawing/2014/main" id="{BD598FBD-78A4-4C6D-8C63-C0EEA34B91F7}"/>
              </a:ext>
            </a:extLst>
          </p:cNvPr>
          <p:cNvPicPr>
            <a:picLocks noChangeAspect="1"/>
          </p:cNvPicPr>
          <p:nvPr/>
        </p:nvPicPr>
        <p:blipFill>
          <a:blip r:embed="rId3"/>
          <a:stretch>
            <a:fillRect/>
          </a:stretch>
        </p:blipFill>
        <p:spPr>
          <a:xfrm>
            <a:off x="721910" y="2999194"/>
            <a:ext cx="10748180" cy="859611"/>
          </a:xfrm>
          <a:prstGeom prst="rect">
            <a:avLst/>
          </a:prstGeom>
        </p:spPr>
      </p:pic>
      <p:sp>
        <p:nvSpPr>
          <p:cNvPr id="5" name="Subtitle 1">
            <a:extLst>
              <a:ext uri="{FF2B5EF4-FFF2-40B4-BE49-F238E27FC236}">
                <a16:creationId xmlns:a16="http://schemas.microsoft.com/office/drawing/2014/main" id="{86A1429F-2D61-43FF-A800-A45F67E13444}"/>
              </a:ext>
            </a:extLst>
          </p:cNvPr>
          <p:cNvSpPr txBox="1">
            <a:spLocks/>
          </p:cNvSpPr>
          <p:nvPr/>
        </p:nvSpPr>
        <p:spPr>
          <a:xfrm>
            <a:off x="1232021" y="2295219"/>
            <a:ext cx="10121779" cy="3259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bject 7">
            <a:extLst>
              <a:ext uri="{FF2B5EF4-FFF2-40B4-BE49-F238E27FC236}">
                <a16:creationId xmlns:a16="http://schemas.microsoft.com/office/drawing/2014/main" id="{C26B73C3-6308-40E2-AA9B-A6AF080C4B8F}"/>
              </a:ext>
            </a:extLst>
          </p:cNvPr>
          <p:cNvSpPr txBox="1">
            <a:spLocks noGrp="1"/>
          </p:cNvSpPr>
          <p:nvPr>
            <p:ph type="title"/>
          </p:nvPr>
        </p:nvSpPr>
        <p:spPr>
          <a:xfrm>
            <a:off x="838200" y="866775"/>
            <a:ext cx="10515600" cy="442913"/>
          </a:xfrm>
          <a:prstGeom prst="rect">
            <a:avLst/>
          </a:prstGeom>
        </p:spPr>
        <p:txBody>
          <a:bodyPr vert="horz" wrap="square" lIns="0" tIns="0" rIns="0" bIns="0" rtlCol="0">
            <a:spAutoFit/>
          </a:bodyPr>
          <a:lstStyle/>
          <a:p>
            <a:pPr marL="16977"/>
            <a:r>
              <a:rPr lang="en-US" sz="3200" b="1" dirty="0">
                <a:latin typeface="Calibri"/>
                <a:cs typeface="Calibri"/>
              </a:rPr>
              <a:t>Production Teams</a:t>
            </a:r>
            <a:endParaRPr sz="3200" b="1" dirty="0">
              <a:latin typeface="Calibri"/>
              <a:cs typeface="Calibri"/>
            </a:endParaRPr>
          </a:p>
        </p:txBody>
      </p:sp>
      <p:sp>
        <p:nvSpPr>
          <p:cNvPr id="7" name="Subtitle 3">
            <a:extLst>
              <a:ext uri="{FF2B5EF4-FFF2-40B4-BE49-F238E27FC236}">
                <a16:creationId xmlns:a16="http://schemas.microsoft.com/office/drawing/2014/main" id="{4160E274-49F0-40D0-9EAA-F75438EEEE03}"/>
              </a:ext>
            </a:extLst>
          </p:cNvPr>
          <p:cNvSpPr txBox="1">
            <a:spLocks/>
          </p:cNvSpPr>
          <p:nvPr/>
        </p:nvSpPr>
        <p:spPr>
          <a:xfrm>
            <a:off x="1232021" y="1979543"/>
            <a:ext cx="10804108" cy="44928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Tx/>
              <a:buSzTx/>
              <a:tabLst/>
              <a:defRPr/>
            </a:pPr>
            <a:endParaRPr kumimoji="0" lang="en-US" sz="2800" b="0" i="0" u="none" strike="noStrike" kern="1200" cap="none" spc="0" normalizeH="0" baseline="0" noProof="0" dirty="0">
              <a:ln>
                <a:noFill/>
              </a:ln>
              <a:solidFill>
                <a:srgbClr val="003142"/>
              </a:solidFill>
              <a:effectLst/>
              <a:uLnTx/>
              <a:uFillTx/>
              <a:latin typeface="Calibri" panose="020F0502020204030204" pitchFamily="34" charset="0"/>
              <a:ea typeface="+mn-ea"/>
              <a:cs typeface="+mn-cs"/>
            </a:endParaRPr>
          </a:p>
          <a:p>
            <a:pPr marR="0" lvl="0" algn="l" defTabSz="914400" rtl="0" eaLnBrk="1" fontAlgn="auto" latinLnBrk="0" hangingPunct="1">
              <a:lnSpc>
                <a:spcPct val="100000"/>
              </a:lnSpc>
              <a:spcBef>
                <a:spcPts val="600"/>
              </a:spcBef>
              <a:spcAft>
                <a:spcPts val="0"/>
              </a:spcAft>
              <a:buClrTx/>
              <a:buSzTx/>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3142"/>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737F92B-8A84-40EE-8C13-20328F2842C4}"/>
              </a:ext>
            </a:extLst>
          </p:cNvPr>
          <p:cNvPicPr>
            <a:picLocks noChangeAspect="1"/>
          </p:cNvPicPr>
          <p:nvPr/>
        </p:nvPicPr>
        <p:blipFill>
          <a:blip r:embed="rId4"/>
          <a:stretch>
            <a:fillRect/>
          </a:stretch>
        </p:blipFill>
        <p:spPr>
          <a:xfrm>
            <a:off x="4404445" y="1737152"/>
            <a:ext cx="7237863" cy="5022137"/>
          </a:xfrm>
          <a:prstGeom prst="rect">
            <a:avLst/>
          </a:prstGeom>
        </p:spPr>
      </p:pic>
      <p:sp>
        <p:nvSpPr>
          <p:cNvPr id="9" name="Content Placeholder 4">
            <a:extLst>
              <a:ext uri="{FF2B5EF4-FFF2-40B4-BE49-F238E27FC236}">
                <a16:creationId xmlns:a16="http://schemas.microsoft.com/office/drawing/2014/main" id="{7D21C5B9-CAE3-4583-B106-4A58C2F88D0E}"/>
              </a:ext>
            </a:extLst>
          </p:cNvPr>
          <p:cNvSpPr txBox="1">
            <a:spLocks/>
          </p:cNvSpPr>
          <p:nvPr/>
        </p:nvSpPr>
        <p:spPr bwMode="auto">
          <a:xfrm>
            <a:off x="653253" y="1868486"/>
            <a:ext cx="3510233" cy="4852988"/>
          </a:xfrm>
          <a:prstGeom prst="rect">
            <a:avLst/>
          </a:prstGeom>
          <a:noFill/>
          <a:ln w="9525">
            <a:solidFill>
              <a:srgbClr val="5B9BD5"/>
            </a:solidFill>
            <a:miter lim="800000"/>
            <a:headEnd/>
            <a:tailEnd/>
          </a:ln>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rPr>
              <a:t>The GRH Team</a:t>
            </a:r>
          </a:p>
          <a:p>
            <a:pPr marL="342838" marR="0" lvl="0" indent="-342838" algn="l" defTabSz="914377"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US" sz="1999" b="1"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rPr>
              <a:t>General policy questions: </a:t>
            </a:r>
            <a:r>
              <a:rPr kumimoji="0" lang="en-US" sz="1999" b="1"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hlinkClick r:id="rId5">
                  <a:extLst>
                    <a:ext uri="{A12FA001-AC4F-418D-AE19-62706E023703}">
                      <ahyp:hlinkClr xmlns:ahyp="http://schemas.microsoft.com/office/drawing/2018/hyperlinkcolor" val="tx"/>
                    </a:ext>
                  </a:extLst>
                </a:hlinkClick>
              </a:rPr>
              <a:t>sfhgld.program@usda.gov</a:t>
            </a:r>
            <a:endParaRPr kumimoji="0" lang="en-US" sz="1999" b="1"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endParaRPr>
          </a:p>
          <a:p>
            <a:pPr marL="342838" marR="0" lvl="0" indent="-342838" algn="l" defTabSz="914377" rtl="0" eaLnBrk="1" fontAlgn="auto" latinLnBrk="0" hangingPunct="1">
              <a:lnSpc>
                <a:spcPct val="150000"/>
              </a:lnSpc>
              <a:spcBef>
                <a:spcPct val="20000"/>
              </a:spcBef>
              <a:spcAft>
                <a:spcPts val="0"/>
              </a:spcAft>
              <a:buClrTx/>
              <a:buSzTx/>
              <a:buFont typeface="Arial" panose="020B0604020202020204" pitchFamily="34" charset="0"/>
              <a:buChar char="•"/>
              <a:tabLst/>
              <a:defRPr/>
            </a:pPr>
            <a:endParaRPr lang="en-US" sz="1999" b="1" dirty="0">
              <a:solidFill>
                <a:srgbClr val="003142"/>
              </a:solidFill>
              <a:latin typeface="Calibri" pitchFamily="34" charset="0"/>
              <a:ea typeface="ITC Franklin Gothic Demi"/>
              <a:cs typeface="ITC Franklin Gothic Demi"/>
            </a:endParaRPr>
          </a:p>
          <a:p>
            <a:pPr marL="342838" marR="0" lvl="0" indent="-342838" algn="l" defTabSz="914377"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US" sz="1999" b="1"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rPr>
              <a:t>The GRH Staff is now part of the Washington D.C. staff.  Send file-specific questions &amp; Manually Underwritten files to the appropriate team email Inbox:</a:t>
            </a:r>
          </a:p>
          <a:p>
            <a:pPr marL="342838" marR="0" lvl="0" indent="-342838" algn="l" defTabSz="914377" rtl="0" eaLnBrk="1" fontAlgn="auto" latinLnBrk="0" hangingPunct="1">
              <a:lnSpc>
                <a:spcPct val="150000"/>
              </a:lnSpc>
              <a:spcBef>
                <a:spcPct val="20000"/>
              </a:spcBef>
              <a:spcAft>
                <a:spcPts val="0"/>
              </a:spcAft>
              <a:buClrTx/>
              <a:buSzTx/>
              <a:buFont typeface="Arial" panose="020B0604020202020204" pitchFamily="34" charset="0"/>
              <a:buChar char="•"/>
              <a:tabLst/>
              <a:defRPr/>
            </a:pPr>
            <a:endParaRPr kumimoji="0" lang="en-US" sz="1999" b="1"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endParaRPr>
          </a:p>
          <a:p>
            <a:pPr marL="342838" marR="0" lvl="0" indent="-342838" algn="l" defTabSz="914377" rtl="0" eaLnBrk="1" fontAlgn="auto" latinLnBrk="0" hangingPunct="1">
              <a:lnSpc>
                <a:spcPct val="150000"/>
              </a:lnSpc>
              <a:spcBef>
                <a:spcPct val="20000"/>
              </a:spcBef>
              <a:spcAft>
                <a:spcPts val="0"/>
              </a:spcAft>
              <a:buClrTx/>
              <a:buSzTx/>
              <a:buFont typeface="Arial" panose="020B0604020202020204" pitchFamily="34" charset="0"/>
              <a:buChar char="•"/>
              <a:tabLst/>
              <a:defRPr/>
            </a:pPr>
            <a:endParaRPr kumimoji="0" lang="en-US" sz="1999" b="1" i="0" u="none" strike="noStrike" kern="1200" cap="none" spc="0" normalizeH="0" baseline="0" noProof="0" dirty="0">
              <a:ln>
                <a:noFill/>
              </a:ln>
              <a:solidFill>
                <a:srgbClr val="000000"/>
              </a:solidFill>
              <a:effectLst/>
              <a:uLnTx/>
              <a:uFillTx/>
              <a:latin typeface="Calibri" pitchFamily="34" charset="0"/>
              <a:ea typeface="ITC Franklin Gothic Demi"/>
              <a:cs typeface="ITC Franklin Gothic Demi"/>
            </a:endParaRPr>
          </a:p>
          <a:p>
            <a:pPr marL="342838" marR="0" lvl="0" indent="-342838" algn="l" defTabSz="914377" rtl="0" eaLnBrk="1" fontAlgn="auto" latinLnBrk="0" hangingPunct="1">
              <a:lnSpc>
                <a:spcPct val="150000"/>
              </a:lnSpc>
              <a:spcBef>
                <a:spcPct val="20000"/>
              </a:spcBef>
              <a:spcAft>
                <a:spcPts val="0"/>
              </a:spcAft>
              <a:buClrTx/>
              <a:buSzTx/>
              <a:buFont typeface="Arial" panose="020B0604020202020204" pitchFamily="34" charset="0"/>
              <a:buChar char="•"/>
              <a:tabLst/>
              <a:defRPr/>
            </a:pPr>
            <a:endParaRPr kumimoji="0" lang="en-US" sz="1999" b="1" i="0" u="sng"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11" name="Picture 10">
            <a:extLst>
              <a:ext uri="{FF2B5EF4-FFF2-40B4-BE49-F238E27FC236}">
                <a16:creationId xmlns:a16="http://schemas.microsoft.com/office/drawing/2014/main" id="{C9235E0B-FEC1-4753-A364-CF4F4B1C1B5B}"/>
              </a:ext>
            </a:extLst>
          </p:cNvPr>
          <p:cNvPicPr>
            <a:picLocks noChangeAspect="1"/>
          </p:cNvPicPr>
          <p:nvPr/>
        </p:nvPicPr>
        <p:blipFill>
          <a:blip r:embed="rId6"/>
          <a:stretch>
            <a:fillRect/>
          </a:stretch>
        </p:blipFill>
        <p:spPr>
          <a:xfrm>
            <a:off x="9677400" y="822859"/>
            <a:ext cx="2183338" cy="480719"/>
          </a:xfrm>
          <a:prstGeom prst="rect">
            <a:avLst/>
          </a:prstGeom>
        </p:spPr>
      </p:pic>
      <p:sp>
        <p:nvSpPr>
          <p:cNvPr id="3" name="Arrow: Right 2">
            <a:extLst>
              <a:ext uri="{FF2B5EF4-FFF2-40B4-BE49-F238E27FC236}">
                <a16:creationId xmlns:a16="http://schemas.microsoft.com/office/drawing/2014/main" id="{5C433BD7-53B2-40F9-A5AF-AFEA53CBFA03}"/>
              </a:ext>
            </a:extLst>
          </p:cNvPr>
          <p:cNvSpPr/>
          <p:nvPr/>
        </p:nvSpPr>
        <p:spPr>
          <a:xfrm>
            <a:off x="3142033" y="6224276"/>
            <a:ext cx="657395" cy="237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219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33600" y="228600"/>
            <a:ext cx="7772400" cy="914400"/>
          </a:xfrm>
        </p:spPr>
        <p:txBody>
          <a:bodyPr/>
          <a:lstStyle/>
          <a:p>
            <a:pPr algn="ctr" eaLnBrk="1" hangingPunct="1"/>
            <a:r>
              <a:rPr lang="en-US" altLang="en-US" dirty="0">
                <a:latin typeface="Arial Rounded MT Bold" pitchFamily="34" charset="0"/>
              </a:rPr>
              <a:t>SFH PROGRAMS</a:t>
            </a:r>
          </a:p>
        </p:txBody>
      </p:sp>
      <p:sp>
        <p:nvSpPr>
          <p:cNvPr id="10243" name="Rectangle 3"/>
          <p:cNvSpPr>
            <a:spLocks noGrp="1" noChangeArrowheads="1"/>
          </p:cNvSpPr>
          <p:nvPr>
            <p:ph type="body" idx="1"/>
          </p:nvPr>
        </p:nvSpPr>
        <p:spPr>
          <a:xfrm>
            <a:off x="659934" y="1803633"/>
            <a:ext cx="7074366" cy="4706224"/>
          </a:xfrm>
        </p:spPr>
        <p:txBody>
          <a:bodyPr>
            <a:normAutofit/>
          </a:bodyPr>
          <a:lstStyle/>
          <a:p>
            <a:pPr eaLnBrk="1" hangingPunct="1"/>
            <a:endParaRPr lang="en-US" altLang="en-US" sz="2400" b="1" dirty="0">
              <a:latin typeface="Century Schoolbook" pitchFamily="18" charset="0"/>
            </a:endParaRPr>
          </a:p>
          <a:p>
            <a:pPr eaLnBrk="1" hangingPunct="1"/>
            <a:r>
              <a:rPr lang="en-US" altLang="en-US" sz="2400" b="1" dirty="0">
                <a:latin typeface="Century Schoolbook" pitchFamily="18" charset="0"/>
              </a:rPr>
              <a:t>SECTION 502 GUARANTEED LOANS</a:t>
            </a:r>
          </a:p>
          <a:p>
            <a:r>
              <a:rPr lang="en-US" altLang="en-US" sz="2400" b="1" dirty="0">
                <a:latin typeface="Century Schoolbook" pitchFamily="18" charset="0"/>
              </a:rPr>
              <a:t>SECTION 502 DIRECT LOANS</a:t>
            </a:r>
          </a:p>
          <a:p>
            <a:r>
              <a:rPr lang="en-US" altLang="en-US" sz="2400" b="1" dirty="0">
                <a:latin typeface="Century Schoolbook" pitchFamily="18" charset="0"/>
              </a:rPr>
              <a:t>SECTION 504 DIRECT LOANS &amp; GRANTS</a:t>
            </a:r>
          </a:p>
          <a:p>
            <a:pPr marL="0" indent="0">
              <a:buNone/>
            </a:pPr>
            <a:endParaRPr lang="en-US" altLang="en-US" sz="2400" b="1" dirty="0">
              <a:latin typeface="Century Schoolbook" pitchFamily="18" charset="0"/>
            </a:endParaRPr>
          </a:p>
          <a:p>
            <a:pPr eaLnBrk="1" hangingPunct="1"/>
            <a:r>
              <a:rPr lang="en-US" altLang="en-US" sz="2400" b="1" dirty="0">
                <a:latin typeface="Century Schoolbook" pitchFamily="18" charset="0"/>
              </a:rPr>
              <a:t>SECTION 533 HOUSING PRESERVATION GRANTS</a:t>
            </a:r>
          </a:p>
          <a:p>
            <a:pPr eaLnBrk="1" hangingPunct="1"/>
            <a:r>
              <a:rPr lang="en-US" altLang="en-US" sz="2400" b="1" dirty="0">
                <a:latin typeface="Century Schoolbook" pitchFamily="18" charset="0"/>
              </a:rPr>
              <a:t>SECTION 523 SELF-HELP HOUSING GRANTS</a:t>
            </a:r>
          </a:p>
          <a:p>
            <a:pPr eaLnBrk="1" hangingPunct="1"/>
            <a:r>
              <a:rPr lang="en-US" altLang="en-US" sz="2400" b="1" dirty="0">
                <a:latin typeface="Century Schoolbook" pitchFamily="18" charset="0"/>
              </a:rPr>
              <a:t>SECTION 524 SITE LOANS</a:t>
            </a:r>
          </a:p>
          <a:p>
            <a:pPr eaLnBrk="1" hangingPunct="1"/>
            <a:endParaRPr lang="en-US" altLang="en-US" sz="2400" b="1" dirty="0">
              <a:latin typeface="Century Schoolbook" pitchFamily="18" charset="0"/>
            </a:endParaRPr>
          </a:p>
          <a:p>
            <a:pPr eaLnBrk="1" hangingPunct="1"/>
            <a:endParaRPr lang="en-US" altLang="en-US" sz="2400" b="1" dirty="0">
              <a:latin typeface="Century Schoolbook" pitchFamily="18" charset="0"/>
            </a:endParaRPr>
          </a:p>
        </p:txBody>
      </p:sp>
      <p:pic>
        <p:nvPicPr>
          <p:cNvPr id="10244" name="Picture 5" descr="New Home 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3902295"/>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071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BD3E6E-FC63-4B7F-A509-289F493743D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57F70D-2148-41FA-9966-2CFD5BAB4D69}" type="slidenum">
              <a:rPr lang="en-US" smtClean="0"/>
              <a:pPr/>
              <a:t>39</a:t>
            </a:fld>
            <a:endParaRPr lang="en-US" dirty="0"/>
          </a:p>
        </p:txBody>
      </p:sp>
      <p:sp>
        <p:nvSpPr>
          <p:cNvPr id="6" name="Rectangle 5">
            <a:extLst>
              <a:ext uri="{FF2B5EF4-FFF2-40B4-BE49-F238E27FC236}">
                <a16:creationId xmlns:a16="http://schemas.microsoft.com/office/drawing/2014/main" id="{0E41BF67-8CA4-4AD3-B540-D7EC69FEFCE8}"/>
              </a:ext>
            </a:extLst>
          </p:cNvPr>
          <p:cNvSpPr/>
          <p:nvPr/>
        </p:nvSpPr>
        <p:spPr>
          <a:xfrm>
            <a:off x="-2" y="0"/>
            <a:ext cx="3581403"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A00DC3F-9D1D-4AF6-9EBB-4233DE0DD3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356350"/>
            <a:ext cx="12211706" cy="501650"/>
          </a:xfrm>
          <a:prstGeom prst="rect">
            <a:avLst/>
          </a:prstGeom>
        </p:spPr>
      </p:pic>
      <p:sp>
        <p:nvSpPr>
          <p:cNvPr id="8" name="TextBox 7">
            <a:extLst>
              <a:ext uri="{FF2B5EF4-FFF2-40B4-BE49-F238E27FC236}">
                <a16:creationId xmlns:a16="http://schemas.microsoft.com/office/drawing/2014/main" id="{49CD2155-FF21-4420-A9D1-90A01E6C9EDA}"/>
              </a:ext>
            </a:extLst>
          </p:cNvPr>
          <p:cNvSpPr txBox="1"/>
          <p:nvPr/>
        </p:nvSpPr>
        <p:spPr>
          <a:xfrm>
            <a:off x="295836" y="916962"/>
            <a:ext cx="3326250" cy="3170099"/>
          </a:xfrm>
          <a:prstGeom prst="rect">
            <a:avLst/>
          </a:prstGeom>
          <a:noFill/>
        </p:spPr>
        <p:txBody>
          <a:bodyPr wrap="square" rtlCol="0">
            <a:spAutoFit/>
          </a:bodyPr>
          <a:lstStyle/>
          <a:p>
            <a:pPr algn="ctr"/>
            <a:r>
              <a:rPr lang="en-US" sz="4000" dirty="0">
                <a:solidFill>
                  <a:srgbClr val="FFFF00"/>
                </a:solidFill>
                <a:latin typeface="Arial" panose="020B0604020202020204" pitchFamily="34" charset="0"/>
                <a:cs typeface="Arial" panose="020B0604020202020204" pitchFamily="34" charset="0"/>
              </a:rPr>
              <a:t>Live Calls: </a:t>
            </a:r>
          </a:p>
          <a:p>
            <a:pPr algn="ctr"/>
            <a:endParaRPr lang="en-US" sz="4000" dirty="0">
              <a:solidFill>
                <a:srgbClr val="FFFF00"/>
              </a:solidFill>
              <a:latin typeface="Arial" panose="020B0604020202020204" pitchFamily="34" charset="0"/>
              <a:cs typeface="Arial" panose="020B0604020202020204" pitchFamily="34" charset="0"/>
            </a:endParaRPr>
          </a:p>
          <a:p>
            <a:pPr algn="ctr"/>
            <a:r>
              <a:rPr lang="en-US" sz="4000" dirty="0">
                <a:solidFill>
                  <a:srgbClr val="FFFF00"/>
                </a:solidFill>
                <a:latin typeface="Arial" panose="020B0604020202020204" pitchFamily="34" charset="0"/>
                <a:cs typeface="Arial" panose="020B0604020202020204" pitchFamily="34" charset="0"/>
              </a:rPr>
              <a:t>CALL USDA</a:t>
            </a:r>
          </a:p>
          <a:p>
            <a:pPr algn="ctr"/>
            <a:r>
              <a:rPr lang="en-US" sz="4000" dirty="0">
                <a:solidFill>
                  <a:srgbClr val="FFFF00"/>
                </a:solidFill>
                <a:latin typeface="Arial" panose="020B0604020202020204" pitchFamily="34" charset="0"/>
                <a:cs typeface="Arial" panose="020B0604020202020204" pitchFamily="34" charset="0"/>
              </a:rPr>
              <a:t>(833) </a:t>
            </a:r>
          </a:p>
          <a:p>
            <a:pPr algn="ctr"/>
            <a:r>
              <a:rPr lang="en-US" sz="4000" dirty="0">
                <a:solidFill>
                  <a:srgbClr val="FFFF00"/>
                </a:solidFill>
                <a:latin typeface="Arial" panose="020B0604020202020204" pitchFamily="34" charset="0"/>
                <a:cs typeface="Arial" panose="020B0604020202020204" pitchFamily="34" charset="0"/>
              </a:rPr>
              <a:t>314-0168</a:t>
            </a:r>
            <a:endParaRPr lang="en-US" sz="3200"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652734A-028A-4AA7-8D8B-A59C57697640}"/>
              </a:ext>
            </a:extLst>
          </p:cNvPr>
          <p:cNvSpPr txBox="1"/>
          <p:nvPr/>
        </p:nvSpPr>
        <p:spPr>
          <a:xfrm>
            <a:off x="4221196" y="1285349"/>
            <a:ext cx="7674968" cy="4154984"/>
          </a:xfrm>
          <a:prstGeom prst="rect">
            <a:avLst/>
          </a:prstGeom>
          <a:noFill/>
        </p:spPr>
        <p:txBody>
          <a:bodyPr wrap="square" rtlCol="0">
            <a:spAutoFit/>
          </a:bodyPr>
          <a:lstStyle/>
          <a:p>
            <a:r>
              <a:rPr lang="en-US" sz="2400" b="1" dirty="0"/>
              <a:t>						Option:</a:t>
            </a:r>
          </a:p>
          <a:p>
            <a:r>
              <a:rPr lang="en-US" sz="2400" b="1" dirty="0"/>
              <a:t>Turn Time Updates: 					1</a:t>
            </a:r>
          </a:p>
          <a:p>
            <a:endParaRPr lang="en-US" sz="2400" b="1" dirty="0"/>
          </a:p>
          <a:p>
            <a:r>
              <a:rPr lang="en-US" sz="2400" b="1" dirty="0"/>
              <a:t>Specific File Questions: 				2</a:t>
            </a:r>
          </a:p>
          <a:p>
            <a:endParaRPr lang="en-US" sz="2400" b="1" dirty="0"/>
          </a:p>
          <a:p>
            <a:r>
              <a:rPr lang="en-US" sz="2400" b="1" dirty="0"/>
              <a:t>Lender Recertifications/Approvals:  			3</a:t>
            </a:r>
          </a:p>
          <a:p>
            <a:endParaRPr lang="en-US" sz="2400" b="1" dirty="0"/>
          </a:p>
          <a:p>
            <a:r>
              <a:rPr lang="en-US" sz="2400" b="1" dirty="0"/>
              <a:t>Policy &amp; Scenario Questions: 			4</a:t>
            </a:r>
          </a:p>
          <a:p>
            <a:endParaRPr lang="en-US" sz="2400" b="1" dirty="0"/>
          </a:p>
          <a:p>
            <a:r>
              <a:rPr lang="en-US" sz="2400" b="1" dirty="0"/>
              <a:t>GUS Technical Questions: 				5</a:t>
            </a:r>
          </a:p>
          <a:p>
            <a:endParaRPr lang="en-US" sz="2400" dirty="0"/>
          </a:p>
        </p:txBody>
      </p:sp>
    </p:spTree>
    <p:extLst>
      <p:ext uri="{BB962C8B-B14F-4D97-AF65-F5344CB8AC3E}">
        <p14:creationId xmlns:p14="http://schemas.microsoft.com/office/powerpoint/2010/main" val="1303936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3963430"/>
          </a:xfrm>
        </p:spPr>
        <p:txBody>
          <a:bodyPr>
            <a:normAutofit/>
          </a:bodyPr>
          <a:lstStyle/>
          <a:p>
            <a:r>
              <a:rPr lang="en-US" dirty="0">
                <a:latin typeface="+mn-lt"/>
              </a:rPr>
              <a:t>Single Family Housing </a:t>
            </a:r>
            <a:br>
              <a:rPr lang="en-US" dirty="0">
                <a:latin typeface="+mn-lt"/>
              </a:rPr>
            </a:br>
            <a:r>
              <a:rPr lang="en-US" dirty="0">
                <a:latin typeface="+mn-lt"/>
              </a:rPr>
              <a:t>Section 502 Direct Program</a:t>
            </a:r>
            <a:br>
              <a:rPr lang="en-US" dirty="0">
                <a:latin typeface="+mn-lt"/>
              </a:rPr>
            </a:br>
            <a:br>
              <a:rPr lang="en-US" dirty="0">
                <a:latin typeface="+mn-lt"/>
              </a:rPr>
            </a:br>
            <a:br>
              <a:rPr lang="en-US" dirty="0">
                <a:latin typeface="+mn-lt"/>
              </a:rPr>
            </a:br>
            <a:br>
              <a:rPr lang="en-US" dirty="0">
                <a:latin typeface="+mn-lt"/>
              </a:rPr>
            </a:b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pic>
        <p:nvPicPr>
          <p:cNvPr id="3" name="Picture 2" descr="A car parked in front of a house&#10;&#10;Description automatically generated with medium confidence">
            <a:extLst>
              <a:ext uri="{FF2B5EF4-FFF2-40B4-BE49-F238E27FC236}">
                <a16:creationId xmlns:a16="http://schemas.microsoft.com/office/drawing/2014/main" id="{60222EF0-35DD-F68F-116B-1D80A1668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5963" y="1501039"/>
            <a:ext cx="4044775" cy="3033581"/>
          </a:xfrm>
          <a:prstGeom prst="rect">
            <a:avLst/>
          </a:prstGeom>
        </p:spPr>
      </p:pic>
      <p:pic>
        <p:nvPicPr>
          <p:cNvPr id="11" name="Picture 10" descr="A picture containing grass, outdoor, sky, house">
            <a:extLst>
              <a:ext uri="{FF2B5EF4-FFF2-40B4-BE49-F238E27FC236}">
                <a16:creationId xmlns:a16="http://schemas.microsoft.com/office/drawing/2014/main" id="{AE2A8E79-81AC-E77C-AD7C-3236BBC090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8333"/>
          <a:stretch/>
        </p:blipFill>
        <p:spPr>
          <a:xfrm>
            <a:off x="244782" y="1994587"/>
            <a:ext cx="7260759" cy="3596910"/>
          </a:xfrm>
          <a:prstGeom prst="rect">
            <a:avLst/>
          </a:prstGeom>
        </p:spPr>
      </p:pic>
      <p:sp>
        <p:nvSpPr>
          <p:cNvPr id="4" name="TextBox 3">
            <a:extLst>
              <a:ext uri="{FF2B5EF4-FFF2-40B4-BE49-F238E27FC236}">
                <a16:creationId xmlns:a16="http://schemas.microsoft.com/office/drawing/2014/main" id="{3A9610D9-440F-657F-4C04-70398EBB454A}"/>
              </a:ext>
            </a:extLst>
          </p:cNvPr>
          <p:cNvSpPr txBox="1"/>
          <p:nvPr/>
        </p:nvSpPr>
        <p:spPr>
          <a:xfrm>
            <a:off x="6013510" y="5762489"/>
            <a:ext cx="6102990" cy="646331"/>
          </a:xfrm>
          <a:prstGeom prst="rect">
            <a:avLst/>
          </a:prstGeom>
          <a:noFill/>
        </p:spPr>
        <p:txBody>
          <a:bodyPr wrap="square">
            <a:spAutoFit/>
          </a:bodyPr>
          <a:lstStyle/>
          <a:p>
            <a:r>
              <a:rPr lang="en-US" dirty="0">
                <a:solidFill>
                  <a:schemeClr val="bg1"/>
                </a:solidFill>
              </a:rPr>
              <a:t>https://www.rd.usda.gov/programs-services/single-family-housing-programs/single-family-housing-direct-home-loans</a:t>
            </a:r>
          </a:p>
        </p:txBody>
      </p:sp>
    </p:spTree>
    <p:extLst>
      <p:ext uri="{BB962C8B-B14F-4D97-AF65-F5344CB8AC3E}">
        <p14:creationId xmlns:p14="http://schemas.microsoft.com/office/powerpoint/2010/main" val="350492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6577E4D-801E-4B81-9C1B-89657558FAB0}"/>
              </a:ext>
            </a:extLst>
          </p:cNvPr>
          <p:cNvSpPr>
            <a:spLocks noGrp="1" noChangeArrowheads="1"/>
          </p:cNvSpPr>
          <p:nvPr>
            <p:ph type="title"/>
          </p:nvPr>
        </p:nvSpPr>
        <p:spPr>
          <a:xfrm>
            <a:off x="2209800" y="533400"/>
            <a:ext cx="7772400" cy="1143000"/>
          </a:xfrm>
        </p:spPr>
        <p:txBody>
          <a:bodyPr/>
          <a:lstStyle/>
          <a:p>
            <a:pPr eaLnBrk="1" hangingPunct="1"/>
            <a:r>
              <a:rPr lang="en-US" altLang="en-US" sz="4000" dirty="0">
                <a:latin typeface="Arial Black" panose="020B0A04020102020204" pitchFamily="34" charset="0"/>
              </a:rPr>
              <a:t>SECTION 502 DIRECT</a:t>
            </a:r>
            <a:br>
              <a:rPr lang="en-US" altLang="en-US" sz="6000" dirty="0">
                <a:solidFill>
                  <a:srgbClr val="0000FF"/>
                </a:solidFill>
                <a:latin typeface="Arial Rounded MT Bold" panose="020F0704030504030204" pitchFamily="34" charset="0"/>
              </a:rPr>
            </a:br>
            <a:endParaRPr lang="en-US" altLang="en-US" sz="2000" dirty="0">
              <a:solidFill>
                <a:srgbClr val="0000FF"/>
              </a:solidFill>
              <a:latin typeface="Arial Rounded MT Bold" panose="020F0704030504030204" pitchFamily="34" charset="0"/>
            </a:endParaRPr>
          </a:p>
        </p:txBody>
      </p:sp>
      <p:sp>
        <p:nvSpPr>
          <p:cNvPr id="33795" name="Rectangle 3">
            <a:extLst>
              <a:ext uri="{FF2B5EF4-FFF2-40B4-BE49-F238E27FC236}">
                <a16:creationId xmlns:a16="http://schemas.microsoft.com/office/drawing/2014/main" id="{2BADAFE8-71CE-4642-8BA5-0608BB1C5E5E}"/>
              </a:ext>
            </a:extLst>
          </p:cNvPr>
          <p:cNvSpPr>
            <a:spLocks noGrp="1" noChangeArrowheads="1"/>
          </p:cNvSpPr>
          <p:nvPr>
            <p:ph type="body" idx="1"/>
          </p:nvPr>
        </p:nvSpPr>
        <p:spPr>
          <a:xfrm>
            <a:off x="663430" y="2136774"/>
            <a:ext cx="8534400" cy="3429000"/>
          </a:xfrm>
        </p:spPr>
        <p:txBody>
          <a:bodyPr/>
          <a:lstStyle/>
          <a:p>
            <a:pPr eaLnBrk="1" hangingPunct="1"/>
            <a:r>
              <a:rPr lang="en-US" altLang="en-US" sz="2800" b="1" u="sng" dirty="0">
                <a:solidFill>
                  <a:srgbClr val="CC0000"/>
                </a:solidFill>
                <a:latin typeface="Century Schoolbook" panose="02040604050505020304" pitchFamily="18" charset="0"/>
              </a:rPr>
              <a:t>Points of Interest</a:t>
            </a:r>
            <a:r>
              <a:rPr lang="en-US" altLang="en-US" sz="3600" b="1" dirty="0">
                <a:latin typeface="Century Schoolbook" panose="02040604050505020304" pitchFamily="18" charset="0"/>
              </a:rPr>
              <a:t>				</a:t>
            </a:r>
          </a:p>
          <a:p>
            <a:pPr lvl="1" eaLnBrk="1" hangingPunct="1"/>
            <a:r>
              <a:rPr lang="en-US" altLang="en-US" sz="2400" b="1" dirty="0">
                <a:latin typeface="Century Schoolbook" panose="02040604050505020304" pitchFamily="18" charset="0"/>
              </a:rPr>
              <a:t>Low to very- low income households</a:t>
            </a:r>
          </a:p>
          <a:p>
            <a:pPr lvl="1" eaLnBrk="1" hangingPunct="1"/>
            <a:r>
              <a:rPr lang="en-US" altLang="en-US" sz="2400" b="1" dirty="0">
                <a:latin typeface="Century Schoolbook" panose="02040604050505020304" pitchFamily="18" charset="0"/>
              </a:rPr>
              <a:t>Build, buy or repair existing home</a:t>
            </a:r>
          </a:p>
          <a:p>
            <a:pPr lvl="1" eaLnBrk="1" hangingPunct="1"/>
            <a:r>
              <a:rPr lang="en-US" altLang="en-US" sz="2400" b="1" dirty="0">
                <a:latin typeface="Century Schoolbook" panose="02040604050505020304" pitchFamily="18" charset="0"/>
              </a:rPr>
              <a:t>May qualify for subsidy to reduce payment</a:t>
            </a:r>
          </a:p>
          <a:p>
            <a:pPr lvl="1" eaLnBrk="1" hangingPunct="1"/>
            <a:r>
              <a:rPr lang="en-US" altLang="en-US" sz="2400" b="1" dirty="0">
                <a:latin typeface="Century Schoolbook" panose="02040604050505020304" pitchFamily="18" charset="0"/>
              </a:rPr>
              <a:t>100% Loan for 33 to 38 years</a:t>
            </a:r>
          </a:p>
          <a:p>
            <a:pPr lvl="1" eaLnBrk="1" hangingPunct="1"/>
            <a:r>
              <a:rPr lang="en-US" altLang="en-US" sz="2400" b="1" dirty="0">
                <a:solidFill>
                  <a:srgbClr val="00CC99"/>
                </a:solidFill>
                <a:latin typeface="Century Schoolbook" panose="02040604050505020304" pitchFamily="18" charset="0"/>
              </a:rPr>
              <a:t>$398,600 </a:t>
            </a:r>
            <a:r>
              <a:rPr lang="en-US" altLang="en-US" sz="2400" b="1" dirty="0">
                <a:latin typeface="Century Schoolbook" panose="02040604050505020304" pitchFamily="18" charset="0"/>
              </a:rPr>
              <a:t>maximum loan</a:t>
            </a:r>
            <a:r>
              <a:rPr lang="en-US" altLang="en-US" sz="3200" dirty="0">
                <a:latin typeface="Comic Sans MS" panose="030F0702030302020204" pitchFamily="66" charset="0"/>
              </a:rPr>
              <a:t>						</a:t>
            </a:r>
          </a:p>
        </p:txBody>
      </p:sp>
      <p:pic>
        <p:nvPicPr>
          <p:cNvPr id="33796" name="Picture 6" descr="Man Presents House.tif">
            <a:extLst>
              <a:ext uri="{FF2B5EF4-FFF2-40B4-BE49-F238E27FC236}">
                <a16:creationId xmlns:a16="http://schemas.microsoft.com/office/drawing/2014/main" id="{A295C0BE-78AD-4F2D-A4A4-72AEE19ACA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721226"/>
            <a:ext cx="38862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5375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70CFCC0-AA1E-4441-BD49-00B01E3A7A86}"/>
              </a:ext>
            </a:extLst>
          </p:cNvPr>
          <p:cNvSpPr>
            <a:spLocks noGrp="1" noChangeArrowheads="1"/>
          </p:cNvSpPr>
          <p:nvPr>
            <p:ph type="title"/>
          </p:nvPr>
        </p:nvSpPr>
        <p:spPr>
          <a:xfrm>
            <a:off x="2590801" y="152401"/>
            <a:ext cx="7300913" cy="1190625"/>
          </a:xfrm>
        </p:spPr>
        <p:txBody>
          <a:bodyPr/>
          <a:lstStyle/>
          <a:p>
            <a:pPr algn="ctr"/>
            <a:r>
              <a:rPr lang="en-US" altLang="en-US" sz="3600" b="1" dirty="0">
                <a:latin typeface="Arial Black" panose="020B0A04020102020204" pitchFamily="34" charset="0"/>
              </a:rPr>
              <a:t>2023 Direct Adjusted Annual Income</a:t>
            </a:r>
          </a:p>
        </p:txBody>
      </p:sp>
      <p:sp>
        <p:nvSpPr>
          <p:cNvPr id="23555" name="Rectangle 3">
            <a:extLst>
              <a:ext uri="{FF2B5EF4-FFF2-40B4-BE49-F238E27FC236}">
                <a16:creationId xmlns:a16="http://schemas.microsoft.com/office/drawing/2014/main" id="{719FD55E-B220-45DA-98CC-BBC3D819AC7E}"/>
              </a:ext>
            </a:extLst>
          </p:cNvPr>
          <p:cNvSpPr>
            <a:spLocks noGrp="1" noChangeArrowheads="1"/>
          </p:cNvSpPr>
          <p:nvPr>
            <p:ph type="body" idx="1"/>
          </p:nvPr>
        </p:nvSpPr>
        <p:spPr>
          <a:xfrm>
            <a:off x="1676401" y="1905000"/>
            <a:ext cx="9061507" cy="3430398"/>
          </a:xfrm>
        </p:spPr>
        <p:txBody>
          <a:bodyPr>
            <a:noAutofit/>
          </a:bodyPr>
          <a:lstStyle/>
          <a:p>
            <a:pPr marL="609600" indent="-609600" algn="ctr">
              <a:spcBef>
                <a:spcPct val="50000"/>
              </a:spcBef>
              <a:buNone/>
            </a:pPr>
            <a:r>
              <a:rPr lang="en-US" altLang="en-US" sz="3600" dirty="0"/>
              <a:t>Effective 7/13/2023</a:t>
            </a:r>
          </a:p>
          <a:p>
            <a:pPr marL="0" indent="0" algn="ctr">
              <a:spcBef>
                <a:spcPct val="50000"/>
              </a:spcBef>
              <a:buNone/>
            </a:pPr>
            <a:r>
              <a:rPr lang="en-US" altLang="en-US" sz="3200" dirty="0"/>
              <a:t>Two-tier income limits:</a:t>
            </a:r>
          </a:p>
          <a:p>
            <a:pPr marL="1828800" lvl="4" indent="0">
              <a:spcBef>
                <a:spcPct val="50000"/>
              </a:spcBef>
              <a:buNone/>
            </a:pPr>
            <a:r>
              <a:rPr lang="en-US" altLang="en-US" sz="2900" b="1" dirty="0"/>
              <a:t>1-4 person ranges $</a:t>
            </a:r>
            <a:r>
              <a:rPr lang="en-US" altLang="en-US" sz="2900" b="1" dirty="0">
                <a:solidFill>
                  <a:srgbClr val="FF3300"/>
                </a:solidFill>
              </a:rPr>
              <a:t>49,750-64,800</a:t>
            </a:r>
          </a:p>
          <a:p>
            <a:pPr marL="1828800" lvl="4" indent="0">
              <a:spcBef>
                <a:spcPct val="50000"/>
              </a:spcBef>
              <a:buNone/>
            </a:pPr>
            <a:r>
              <a:rPr lang="en-US" altLang="en-US" sz="3000" b="1" dirty="0"/>
              <a:t>5-8 person $</a:t>
            </a:r>
            <a:r>
              <a:rPr lang="en-US" altLang="en-US" sz="3000" b="1" dirty="0">
                <a:solidFill>
                  <a:srgbClr val="FF3300"/>
                </a:solidFill>
              </a:rPr>
              <a:t>65,650-85,550</a:t>
            </a:r>
          </a:p>
        </p:txBody>
      </p:sp>
      <p:pic>
        <p:nvPicPr>
          <p:cNvPr id="23556" name="Picture 4" descr="Computer Aided Design">
            <a:extLst>
              <a:ext uri="{FF2B5EF4-FFF2-40B4-BE49-F238E27FC236}">
                <a16:creationId xmlns:a16="http://schemas.microsoft.com/office/drawing/2014/main" id="{A2E392EC-1569-4FE5-9AFB-5B8580FB6C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0083" y="4860722"/>
            <a:ext cx="30861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02480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C6373F-760C-4565-BB67-02D3C5593961}"/>
              </a:ext>
            </a:extLst>
          </p:cNvPr>
          <p:cNvSpPr>
            <a:spLocks noGrp="1"/>
          </p:cNvSpPr>
          <p:nvPr>
            <p:ph idx="1"/>
          </p:nvPr>
        </p:nvSpPr>
        <p:spPr/>
        <p:txBody>
          <a:bodyPr>
            <a:normAutofit/>
          </a:bodyPr>
          <a:lstStyle/>
          <a:p>
            <a:pPr>
              <a:defRPr/>
            </a:pPr>
            <a:r>
              <a:rPr lang="en-US" i="1" dirty="0"/>
              <a:t> </a:t>
            </a:r>
            <a:r>
              <a:rPr lang="en-US" sz="2000" i="1" dirty="0"/>
              <a:t>Earn up to $1,750 per loan closing</a:t>
            </a:r>
          </a:p>
          <a:p>
            <a:pPr>
              <a:defRPr/>
            </a:pPr>
            <a:r>
              <a:rPr lang="en-US" sz="2000" dirty="0"/>
              <a:t> Priority Status with USDA through </a:t>
            </a:r>
            <a:r>
              <a:rPr lang="en-US" sz="2000" dirty="0" err="1"/>
              <a:t>Fahe</a:t>
            </a:r>
            <a:r>
              <a:rPr lang="en-US" sz="2000" dirty="0"/>
              <a:t> as your Intermediary</a:t>
            </a:r>
          </a:p>
          <a:p>
            <a:pPr>
              <a:defRPr/>
            </a:pPr>
            <a:r>
              <a:rPr lang="en-US" sz="2000" dirty="0"/>
              <a:t> Access to national set aside funds after state funds have been  allocated</a:t>
            </a:r>
          </a:p>
          <a:p>
            <a:pPr>
              <a:defRPr/>
            </a:pPr>
            <a:r>
              <a:rPr lang="en-US" sz="2000" dirty="0"/>
              <a:t> Support and training from </a:t>
            </a:r>
            <a:r>
              <a:rPr lang="en-US" sz="2000" dirty="0" err="1"/>
              <a:t>Fahe’s</a:t>
            </a:r>
            <a:r>
              <a:rPr lang="en-US" sz="2000" dirty="0"/>
              <a:t> 502 Mortgage Loan Specialist</a:t>
            </a:r>
          </a:p>
          <a:p>
            <a:pPr>
              <a:defRPr/>
            </a:pPr>
            <a:r>
              <a:rPr lang="en-US" sz="2000" dirty="0"/>
              <a:t>Easy transition to expand your organization’s footprint and mission</a:t>
            </a:r>
          </a:p>
          <a:p>
            <a:pPr>
              <a:defRPr/>
            </a:pPr>
            <a:endParaRPr lang="en-US" sz="2000" dirty="0"/>
          </a:p>
          <a:p>
            <a:pPr marL="0" indent="0">
              <a:buNone/>
              <a:defRPr/>
            </a:pPr>
            <a:r>
              <a:rPr lang="en-US" sz="2000" dirty="0"/>
              <a:t>How you can become a Qualified Employer/Packager:</a:t>
            </a:r>
          </a:p>
          <a:p>
            <a:pPr marL="0" indent="0">
              <a:buNone/>
              <a:defRPr/>
            </a:pPr>
            <a:endParaRPr lang="en-US" sz="2000" dirty="0"/>
          </a:p>
          <a:p>
            <a:pPr marL="0" indent="0">
              <a:buNone/>
              <a:defRPr/>
            </a:pPr>
            <a:r>
              <a:rPr lang="en-US" sz="2000" dirty="0"/>
              <a:t>Jamie Puckett</a:t>
            </a:r>
          </a:p>
          <a:p>
            <a:pPr marL="0" indent="0">
              <a:buNone/>
              <a:defRPr/>
            </a:pPr>
            <a:r>
              <a:rPr lang="en-US" sz="2000" dirty="0"/>
              <a:t>jpuckett@fahe.org 859.228.2112 </a:t>
            </a:r>
          </a:p>
          <a:p>
            <a:pPr marL="0" indent="0">
              <a:buNone/>
              <a:defRPr/>
            </a:pPr>
            <a:r>
              <a:rPr lang="en-US" sz="2000" dirty="0">
                <a:solidFill>
                  <a:srgbClr val="0000FF"/>
                </a:solidFill>
                <a:hlinkClick r:id="rId2"/>
              </a:rPr>
              <a:t>www.justchoicelending.com/usda-502-packaging</a:t>
            </a:r>
            <a:r>
              <a:rPr lang="en-US" sz="2000" dirty="0">
                <a:solidFill>
                  <a:srgbClr val="0000FF"/>
                </a:solidFill>
              </a:rPr>
              <a:t> </a:t>
            </a:r>
          </a:p>
        </p:txBody>
      </p:sp>
      <p:sp>
        <p:nvSpPr>
          <p:cNvPr id="46083" name="Title 2">
            <a:extLst>
              <a:ext uri="{FF2B5EF4-FFF2-40B4-BE49-F238E27FC236}">
                <a16:creationId xmlns:a16="http://schemas.microsoft.com/office/drawing/2014/main" id="{1A44C085-B3F3-48DD-A4DB-000D716D5E2E}"/>
              </a:ext>
            </a:extLst>
          </p:cNvPr>
          <p:cNvSpPr>
            <a:spLocks noGrp="1" noChangeArrowheads="1"/>
          </p:cNvSpPr>
          <p:nvPr>
            <p:ph type="title"/>
          </p:nvPr>
        </p:nvSpPr>
        <p:spPr/>
        <p:txBody>
          <a:bodyPr>
            <a:noAutofit/>
          </a:bodyPr>
          <a:lstStyle/>
          <a:p>
            <a:pPr algn="ctr">
              <a:defRPr/>
            </a:pPr>
            <a:r>
              <a:rPr lang="en-US" altLang="en-US" sz="3200" dirty="0">
                <a:latin typeface="Arial Black" panose="020B0A04020102020204" pitchFamily="34" charset="0"/>
              </a:rPr>
              <a:t>Packaging low income  </a:t>
            </a:r>
            <a:br>
              <a:rPr lang="en-US" altLang="en-US" sz="3200" dirty="0">
                <a:latin typeface="Arial Black" panose="020B0A04020102020204" pitchFamily="34" charset="0"/>
              </a:rPr>
            </a:br>
            <a:r>
              <a:rPr lang="en-US" altLang="en-US" sz="3200" dirty="0">
                <a:latin typeface="Arial Black" panose="020B0A04020102020204" pitchFamily="34" charset="0"/>
              </a:rPr>
              <a:t>Home purchase Loans</a:t>
            </a:r>
          </a:p>
        </p:txBody>
      </p:sp>
    </p:spTree>
    <p:extLst>
      <p:ext uri="{BB962C8B-B14F-4D97-AF65-F5344CB8AC3E}">
        <p14:creationId xmlns:p14="http://schemas.microsoft.com/office/powerpoint/2010/main" val="4246122475"/>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3963430"/>
          </a:xfrm>
        </p:spPr>
        <p:txBody>
          <a:bodyPr>
            <a:normAutofit/>
          </a:bodyPr>
          <a:lstStyle/>
          <a:p>
            <a:r>
              <a:rPr lang="en-US" dirty="0">
                <a:latin typeface="+mn-lt"/>
              </a:rPr>
              <a:t>Single Family Housing </a:t>
            </a:r>
            <a:br>
              <a:rPr lang="en-US" dirty="0">
                <a:latin typeface="+mn-lt"/>
              </a:rPr>
            </a:br>
            <a:r>
              <a:rPr lang="en-US" dirty="0">
                <a:latin typeface="+mn-lt"/>
              </a:rPr>
              <a:t>Section 504 Direct Program</a:t>
            </a:r>
            <a:br>
              <a:rPr lang="en-US" dirty="0">
                <a:latin typeface="+mn-lt"/>
              </a:rPr>
            </a:br>
            <a:br>
              <a:rPr lang="en-US" dirty="0">
                <a:latin typeface="+mn-lt"/>
              </a:rPr>
            </a:br>
            <a:br>
              <a:rPr lang="en-US" dirty="0">
                <a:latin typeface="+mn-lt"/>
              </a:rPr>
            </a:br>
            <a:br>
              <a:rPr lang="en-US" dirty="0">
                <a:latin typeface="+mn-lt"/>
              </a:rPr>
            </a:b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pic>
        <p:nvPicPr>
          <p:cNvPr id="4098" name="Picture 2" descr="Household building tools">
            <a:extLst>
              <a:ext uri="{FF2B5EF4-FFF2-40B4-BE49-F238E27FC236}">
                <a16:creationId xmlns:a16="http://schemas.microsoft.com/office/drawing/2014/main" id="{F179F1F8-183F-BDC4-1E44-F708589F8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2430895"/>
            <a:ext cx="6496050" cy="2861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69D3B3-A067-48FF-C9D2-75E9295D3737}"/>
              </a:ext>
            </a:extLst>
          </p:cNvPr>
          <p:cNvSpPr txBox="1"/>
          <p:nvPr/>
        </p:nvSpPr>
        <p:spPr>
          <a:xfrm>
            <a:off x="6021199" y="5437477"/>
            <a:ext cx="6102990" cy="646331"/>
          </a:xfrm>
          <a:prstGeom prst="rect">
            <a:avLst/>
          </a:prstGeom>
          <a:noFill/>
        </p:spPr>
        <p:txBody>
          <a:bodyPr wrap="square">
            <a:spAutoFit/>
          </a:bodyPr>
          <a:lstStyle/>
          <a:p>
            <a:r>
              <a:rPr lang="en-US" dirty="0">
                <a:solidFill>
                  <a:schemeClr val="bg1"/>
                </a:solidFill>
              </a:rPr>
              <a:t>https://www.rd.usda.gov/programs-services/single-family-housing-programs/single-family-housing-repair-loans-grants</a:t>
            </a:r>
          </a:p>
        </p:txBody>
      </p:sp>
    </p:spTree>
    <p:extLst>
      <p:ext uri="{BB962C8B-B14F-4D97-AF65-F5344CB8AC3E}">
        <p14:creationId xmlns:p14="http://schemas.microsoft.com/office/powerpoint/2010/main" val="4159249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DA79CD2-8DFD-45E5-84FA-DD5879DF978F}"/>
              </a:ext>
            </a:extLst>
          </p:cNvPr>
          <p:cNvSpPr>
            <a:spLocks noGrp="1" noChangeArrowheads="1"/>
          </p:cNvSpPr>
          <p:nvPr>
            <p:ph type="title"/>
          </p:nvPr>
        </p:nvSpPr>
        <p:spPr>
          <a:xfrm>
            <a:off x="2286000" y="609600"/>
            <a:ext cx="7772400" cy="1143000"/>
          </a:xfrm>
        </p:spPr>
        <p:txBody>
          <a:bodyPr>
            <a:normAutofit fontScale="90000"/>
          </a:bodyPr>
          <a:lstStyle/>
          <a:p>
            <a:pPr eaLnBrk="1" hangingPunct="1"/>
            <a:r>
              <a:rPr lang="en-US" altLang="en-US" sz="4000" dirty="0">
                <a:latin typeface="Arial Rounded MT Bold" panose="020F0704030504030204" pitchFamily="34" charset="0"/>
              </a:rPr>
              <a:t>Section 504 </a:t>
            </a:r>
            <a:br>
              <a:rPr lang="en-US" altLang="en-US" sz="4000" dirty="0">
                <a:solidFill>
                  <a:srgbClr val="660033"/>
                </a:solidFill>
                <a:latin typeface="Arial Rounded MT Bold" panose="020F0704030504030204" pitchFamily="34" charset="0"/>
              </a:rPr>
            </a:br>
            <a:r>
              <a:rPr lang="en-US" altLang="en-US" sz="4000" dirty="0">
                <a:latin typeface="Arial Rounded MT Bold" panose="020F0704030504030204" pitchFamily="34" charset="0"/>
              </a:rPr>
              <a:t>Direct Loan/Grant</a:t>
            </a:r>
            <a:br>
              <a:rPr lang="en-US" altLang="en-US" sz="4000" dirty="0">
                <a:solidFill>
                  <a:srgbClr val="0000FF"/>
                </a:solidFill>
                <a:latin typeface="Arial Rounded MT Bold" panose="020F0704030504030204" pitchFamily="34" charset="0"/>
              </a:rPr>
            </a:br>
            <a:endParaRPr lang="en-US" altLang="en-US" sz="4000" i="1" dirty="0">
              <a:solidFill>
                <a:srgbClr val="0000FF"/>
              </a:solidFill>
              <a:latin typeface="Arial Rounded MT Bold" panose="020F0704030504030204" pitchFamily="34" charset="0"/>
            </a:endParaRPr>
          </a:p>
        </p:txBody>
      </p:sp>
      <p:sp>
        <p:nvSpPr>
          <p:cNvPr id="11267" name="Rectangle 3">
            <a:extLst>
              <a:ext uri="{FF2B5EF4-FFF2-40B4-BE49-F238E27FC236}">
                <a16:creationId xmlns:a16="http://schemas.microsoft.com/office/drawing/2014/main" id="{3F5E2ACE-F3F3-4EE9-A016-3BC0D9196FCE}"/>
              </a:ext>
            </a:extLst>
          </p:cNvPr>
          <p:cNvSpPr>
            <a:spLocks noGrp="1" noChangeArrowheads="1"/>
          </p:cNvSpPr>
          <p:nvPr>
            <p:ph type="body" idx="1"/>
          </p:nvPr>
        </p:nvSpPr>
        <p:spPr>
          <a:xfrm>
            <a:off x="2057400" y="2057400"/>
            <a:ext cx="8229600" cy="2286000"/>
          </a:xfrm>
        </p:spPr>
        <p:txBody>
          <a:bodyPr/>
          <a:lstStyle/>
          <a:p>
            <a:pPr eaLnBrk="1" hangingPunct="1"/>
            <a:r>
              <a:rPr lang="en-US" altLang="en-US" sz="2800" b="1" i="1" dirty="0">
                <a:solidFill>
                  <a:srgbClr val="CC0000"/>
                </a:solidFill>
                <a:latin typeface="Century Schoolbook" panose="02040604050505020304" pitchFamily="18" charset="0"/>
              </a:rPr>
              <a:t>LOAN &amp; GRANT PURPOSES</a:t>
            </a:r>
          </a:p>
          <a:p>
            <a:pPr lvl="1" eaLnBrk="1" hangingPunct="1">
              <a:buFontTx/>
              <a:buNone/>
            </a:pPr>
            <a:r>
              <a:rPr lang="en-US" altLang="en-US" sz="2400" b="1" dirty="0">
                <a:latin typeface="Century Schoolbook" panose="02040604050505020304" pitchFamily="18" charset="0"/>
              </a:rPr>
              <a:t>	  Repair a dwelling to remove safety &amp; health hazards and to improve the dwelling for a safer living environment.</a:t>
            </a:r>
          </a:p>
          <a:p>
            <a:pPr eaLnBrk="1" hangingPunct="1">
              <a:buNone/>
            </a:pPr>
            <a:r>
              <a:rPr lang="en-US" altLang="en-US" sz="2800" b="1" u="sng" dirty="0">
                <a:solidFill>
                  <a:srgbClr val="FF0000"/>
                </a:solidFill>
                <a:latin typeface="Century Schoolbook" panose="02040604050505020304" pitchFamily="18" charset="0"/>
              </a:rPr>
              <a:t>62 years of age </a:t>
            </a:r>
            <a:r>
              <a:rPr lang="en-US" altLang="en-US" sz="2800" b="1" dirty="0">
                <a:solidFill>
                  <a:srgbClr val="FF0000"/>
                </a:solidFill>
                <a:latin typeface="Century Schoolbook" panose="02040604050505020304" pitchFamily="18" charset="0"/>
              </a:rPr>
              <a:t>for a grant</a:t>
            </a:r>
            <a:endParaRPr lang="en-US" altLang="en-US" sz="2800" dirty="0">
              <a:solidFill>
                <a:srgbClr val="FF0000"/>
              </a:solidFill>
              <a:latin typeface="Comic Sans MS" panose="030F0702030302020204" pitchFamily="66" charset="0"/>
            </a:endParaRPr>
          </a:p>
          <a:p>
            <a:pPr lvl="1" eaLnBrk="1" hangingPunct="1">
              <a:buFontTx/>
              <a:buNone/>
            </a:pPr>
            <a:endParaRPr lang="en-US" altLang="en-US" sz="2400" b="1" dirty="0">
              <a:latin typeface="Century Schoolbook" panose="02040604050505020304" pitchFamily="18" charset="0"/>
            </a:endParaRPr>
          </a:p>
        </p:txBody>
      </p:sp>
      <p:pic>
        <p:nvPicPr>
          <p:cNvPr id="11268" name="Picture 8" descr="House - Cartoon 7">
            <a:extLst>
              <a:ext uri="{FF2B5EF4-FFF2-40B4-BE49-F238E27FC236}">
                <a16:creationId xmlns:a16="http://schemas.microsoft.com/office/drawing/2014/main" id="{B81A1DDC-2D97-44EF-8045-3A966913A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938" y="3810000"/>
            <a:ext cx="3090862"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4FD99ECB-8E30-4BCA-A594-9F8BFBA6B95C}"/>
              </a:ext>
            </a:extLst>
          </p:cNvPr>
          <p:cNvSpPr>
            <a:spLocks noGrp="1" noChangeArrowheads="1"/>
          </p:cNvSpPr>
          <p:nvPr>
            <p:ph idx="1"/>
          </p:nvPr>
        </p:nvSpPr>
        <p:spPr/>
        <p:txBody>
          <a:bodyPr/>
          <a:lstStyle/>
          <a:p>
            <a:pPr eaLnBrk="1" hangingPunct="1"/>
            <a:r>
              <a:rPr lang="en-US" altLang="en-US" sz="2800" b="1" u="sng" dirty="0">
                <a:solidFill>
                  <a:srgbClr val="A50021"/>
                </a:solidFill>
                <a:latin typeface="Century Schoolbook" panose="02040604050505020304" pitchFamily="18" charset="0"/>
              </a:rPr>
              <a:t>Points of Interest</a:t>
            </a:r>
          </a:p>
          <a:p>
            <a:pPr lvl="1" eaLnBrk="1" hangingPunct="1"/>
            <a:r>
              <a:rPr lang="en-US" altLang="en-US" sz="2400" b="1" dirty="0">
                <a:latin typeface="Century Schoolbook" panose="02040604050505020304" pitchFamily="18" charset="0"/>
              </a:rPr>
              <a:t>Maximum loan is </a:t>
            </a:r>
            <a:r>
              <a:rPr lang="en-US" altLang="en-US" sz="2400" b="1" dirty="0">
                <a:solidFill>
                  <a:srgbClr val="00CC99"/>
                </a:solidFill>
                <a:latin typeface="Century Schoolbook" panose="02040604050505020304" pitchFamily="18" charset="0"/>
              </a:rPr>
              <a:t>$40,000</a:t>
            </a:r>
            <a:r>
              <a:rPr lang="en-US" altLang="en-US" sz="2400" b="1" dirty="0">
                <a:latin typeface="Century Schoolbook" panose="02040604050505020304" pitchFamily="18" charset="0"/>
              </a:rPr>
              <a:t> and grant is </a:t>
            </a:r>
            <a:r>
              <a:rPr lang="en-US" altLang="en-US" sz="2400" b="1" dirty="0">
                <a:solidFill>
                  <a:srgbClr val="00CC99"/>
                </a:solidFill>
                <a:latin typeface="Century Schoolbook" panose="02040604050505020304" pitchFamily="18" charset="0"/>
              </a:rPr>
              <a:t>$10,000</a:t>
            </a:r>
          </a:p>
          <a:p>
            <a:pPr lvl="1" eaLnBrk="1" hangingPunct="1"/>
            <a:r>
              <a:rPr lang="en-US" altLang="en-US" sz="2400" b="1" dirty="0">
                <a:latin typeface="Century Schoolbook" panose="02040604050505020304" pitchFamily="18" charset="0"/>
              </a:rPr>
              <a:t>Loan is at 1% for up to 20 years</a:t>
            </a:r>
          </a:p>
          <a:p>
            <a:pPr lvl="1" eaLnBrk="1" hangingPunct="1"/>
            <a:r>
              <a:rPr lang="en-US" altLang="en-US" sz="2400" b="1" dirty="0">
                <a:latin typeface="Century Schoolbook" panose="02040604050505020304" pitchFamily="18" charset="0"/>
              </a:rPr>
              <a:t>Best lien obtainable on loans less than </a:t>
            </a:r>
            <a:r>
              <a:rPr lang="en-US" altLang="en-US" sz="2400" b="1" dirty="0">
                <a:solidFill>
                  <a:srgbClr val="00CC99"/>
                </a:solidFill>
                <a:latin typeface="Century Schoolbook" panose="02040604050505020304" pitchFamily="18" charset="0"/>
              </a:rPr>
              <a:t>$25,000</a:t>
            </a:r>
          </a:p>
          <a:p>
            <a:pPr lvl="1" eaLnBrk="1" hangingPunct="1"/>
            <a:r>
              <a:rPr lang="en-US" altLang="en-US" sz="2400" b="1" dirty="0">
                <a:latin typeface="Century Schoolbook" panose="02040604050505020304" pitchFamily="18" charset="0"/>
              </a:rPr>
              <a:t>Loan/grant combos</a:t>
            </a:r>
          </a:p>
          <a:p>
            <a:pPr lvl="1" eaLnBrk="1" hangingPunct="1"/>
            <a:r>
              <a:rPr lang="en-US" altLang="en-US" sz="2400" b="1" dirty="0">
                <a:latin typeface="Century Schoolbook" panose="02040604050505020304" pitchFamily="18" charset="0"/>
              </a:rPr>
              <a:t>62 years of age for grants</a:t>
            </a:r>
          </a:p>
        </p:txBody>
      </p:sp>
      <p:sp>
        <p:nvSpPr>
          <p:cNvPr id="28674" name="Rectangle 2">
            <a:extLst>
              <a:ext uri="{FF2B5EF4-FFF2-40B4-BE49-F238E27FC236}">
                <a16:creationId xmlns:a16="http://schemas.microsoft.com/office/drawing/2014/main" id="{61DC719B-3A8B-46E6-9F49-13E4251FFC68}"/>
              </a:ext>
            </a:extLst>
          </p:cNvPr>
          <p:cNvSpPr>
            <a:spLocks noGrp="1" noChangeArrowheads="1"/>
          </p:cNvSpPr>
          <p:nvPr>
            <p:ph type="title"/>
          </p:nvPr>
        </p:nvSpPr>
        <p:spPr>
          <a:xfrm>
            <a:off x="838200" y="201337"/>
            <a:ext cx="10515600" cy="1548922"/>
          </a:xfrm>
        </p:spPr>
        <p:txBody>
          <a:bodyPr>
            <a:normAutofit/>
          </a:bodyPr>
          <a:lstStyle/>
          <a:p>
            <a:pPr algn="ctr" eaLnBrk="1" hangingPunct="1"/>
            <a:r>
              <a:rPr lang="en-US" altLang="en-US" sz="4000" dirty="0">
                <a:latin typeface="Arial Black" panose="020B0A04020102020204" pitchFamily="34" charset="0"/>
              </a:rPr>
              <a:t>504 Repair Loan/Grant</a:t>
            </a:r>
            <a:br>
              <a:rPr lang="en-US" altLang="en-US" sz="4000" dirty="0">
                <a:latin typeface="Arial Black" panose="020B0A04020102020204" pitchFamily="34" charset="0"/>
              </a:rPr>
            </a:br>
            <a:endParaRPr lang="en-US" altLang="en-US" sz="4000" b="1" dirty="0">
              <a:latin typeface="Arial Black" panose="020B0A04020102020204" pitchFamily="34" charset="0"/>
            </a:endParaRPr>
          </a:p>
        </p:txBody>
      </p:sp>
      <p:pic>
        <p:nvPicPr>
          <p:cNvPr id="28676" name="Picture 4" descr="Painter 04.tif">
            <a:extLst>
              <a:ext uri="{FF2B5EF4-FFF2-40B4-BE49-F238E27FC236}">
                <a16:creationId xmlns:a16="http://schemas.microsoft.com/office/drawing/2014/main" id="{EACFE4E5-C3B0-4C31-BE59-AD804A7031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8601" y="4343401"/>
            <a:ext cx="22907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C6373F-760C-4565-BB67-02D3C5593961}"/>
              </a:ext>
            </a:extLst>
          </p:cNvPr>
          <p:cNvSpPr>
            <a:spLocks noGrp="1"/>
          </p:cNvSpPr>
          <p:nvPr>
            <p:ph idx="1"/>
          </p:nvPr>
        </p:nvSpPr>
        <p:spPr/>
        <p:txBody>
          <a:bodyPr>
            <a:normAutofit/>
          </a:bodyPr>
          <a:lstStyle/>
          <a:p>
            <a:pPr>
              <a:defRPr/>
            </a:pPr>
            <a:r>
              <a:rPr lang="en-US" i="1" dirty="0"/>
              <a:t> </a:t>
            </a:r>
            <a:r>
              <a:rPr lang="en-US" sz="2000" i="1" dirty="0"/>
              <a:t>Earn up to $750 per loan closing</a:t>
            </a:r>
          </a:p>
          <a:p>
            <a:pPr>
              <a:defRPr/>
            </a:pPr>
            <a:r>
              <a:rPr lang="en-US" sz="2000" dirty="0"/>
              <a:t> Priority Funding Status with USDA</a:t>
            </a:r>
          </a:p>
          <a:p>
            <a:pPr>
              <a:defRPr/>
            </a:pPr>
            <a:r>
              <a:rPr lang="en-US" sz="2000" dirty="0"/>
              <a:t> Access to national set aside funds after state funds have been  allocated</a:t>
            </a:r>
          </a:p>
          <a:p>
            <a:pPr>
              <a:defRPr/>
            </a:pPr>
            <a:r>
              <a:rPr lang="en-US" sz="2000" dirty="0"/>
              <a:t> Easy transition to expand your organization’s footprint and mission</a:t>
            </a:r>
          </a:p>
          <a:p>
            <a:pPr>
              <a:defRPr/>
            </a:pPr>
            <a:endParaRPr lang="en-US" sz="2000" dirty="0"/>
          </a:p>
          <a:p>
            <a:pPr marL="0" indent="0">
              <a:buNone/>
              <a:defRPr/>
            </a:pPr>
            <a:r>
              <a:rPr lang="en-US" sz="2000" dirty="0"/>
              <a:t>How you can become a Qualified Employer/Packager:</a:t>
            </a:r>
          </a:p>
          <a:p>
            <a:pPr marL="0" indent="0">
              <a:buNone/>
              <a:defRPr/>
            </a:pPr>
            <a:r>
              <a:rPr lang="en-US" sz="2000" dirty="0"/>
              <a:t>Rural Development</a:t>
            </a:r>
          </a:p>
          <a:p>
            <a:pPr marL="0" indent="0">
              <a:buNone/>
              <a:defRPr/>
            </a:pPr>
            <a:r>
              <a:rPr lang="en-US" sz="2000" dirty="0"/>
              <a:t>Single Family Housing Division</a:t>
            </a:r>
          </a:p>
          <a:p>
            <a:pPr marL="0" indent="0">
              <a:buNone/>
              <a:defRPr/>
            </a:pPr>
            <a:r>
              <a:rPr lang="en-US" sz="2000" dirty="0"/>
              <a:t>Stefanie Granderson</a:t>
            </a:r>
          </a:p>
          <a:p>
            <a:pPr marL="0" indent="0">
              <a:buNone/>
              <a:defRPr/>
            </a:pPr>
            <a:r>
              <a:rPr lang="en-US" sz="2000" dirty="0">
                <a:hlinkClick r:id="rId2"/>
              </a:rPr>
              <a:t>Stefanie.Granderson@usda.gov</a:t>
            </a:r>
            <a:r>
              <a:rPr lang="en-US" sz="2000" dirty="0"/>
              <a:t> or (601) 965-4325</a:t>
            </a:r>
          </a:p>
        </p:txBody>
      </p:sp>
      <p:sp>
        <p:nvSpPr>
          <p:cNvPr id="46083" name="Title 2">
            <a:extLst>
              <a:ext uri="{FF2B5EF4-FFF2-40B4-BE49-F238E27FC236}">
                <a16:creationId xmlns:a16="http://schemas.microsoft.com/office/drawing/2014/main" id="{1A44C085-B3F3-48DD-A4DB-000D716D5E2E}"/>
              </a:ext>
            </a:extLst>
          </p:cNvPr>
          <p:cNvSpPr>
            <a:spLocks noGrp="1" noChangeArrowheads="1"/>
          </p:cNvSpPr>
          <p:nvPr>
            <p:ph type="title"/>
          </p:nvPr>
        </p:nvSpPr>
        <p:spPr/>
        <p:txBody>
          <a:bodyPr>
            <a:noAutofit/>
          </a:bodyPr>
          <a:lstStyle/>
          <a:p>
            <a:pPr algn="ctr">
              <a:defRPr/>
            </a:pPr>
            <a:r>
              <a:rPr lang="en-US" altLang="en-US" sz="3200" dirty="0">
                <a:latin typeface="Arial Black" panose="020B0A04020102020204" pitchFamily="34" charset="0"/>
              </a:rPr>
              <a:t>Packaging very-low income </a:t>
            </a:r>
            <a:br>
              <a:rPr lang="en-US" altLang="en-US" sz="3200" dirty="0">
                <a:latin typeface="Arial Black" panose="020B0A04020102020204" pitchFamily="34" charset="0"/>
              </a:rPr>
            </a:br>
            <a:r>
              <a:rPr lang="en-US" altLang="en-US" sz="3200" dirty="0">
                <a:latin typeface="Arial Black" panose="020B0A04020102020204" pitchFamily="34" charset="0"/>
              </a:rPr>
              <a:t>Home Repair Loans</a:t>
            </a:r>
          </a:p>
        </p:txBody>
      </p:sp>
    </p:spTree>
    <p:extLst>
      <p:ext uri="{BB962C8B-B14F-4D97-AF65-F5344CB8AC3E}">
        <p14:creationId xmlns:p14="http://schemas.microsoft.com/office/powerpoint/2010/main" val="947095427"/>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DA79CD2-8DFD-45E5-84FA-DD5879DF978F}"/>
              </a:ext>
            </a:extLst>
          </p:cNvPr>
          <p:cNvSpPr>
            <a:spLocks noGrp="1" noChangeArrowheads="1"/>
          </p:cNvSpPr>
          <p:nvPr>
            <p:ph type="title"/>
          </p:nvPr>
        </p:nvSpPr>
        <p:spPr>
          <a:xfrm>
            <a:off x="2209800" y="419450"/>
            <a:ext cx="7772400" cy="1208014"/>
          </a:xfrm>
        </p:spPr>
        <p:txBody>
          <a:bodyPr>
            <a:normAutofit fontScale="90000"/>
          </a:bodyPr>
          <a:lstStyle/>
          <a:p>
            <a:pPr algn="ctr" eaLnBrk="1" hangingPunct="1"/>
            <a:r>
              <a:rPr lang="en-US" altLang="en-US" sz="4000" dirty="0">
                <a:latin typeface="Arial Rounded MT Bold" panose="020F0704030504030204" pitchFamily="34" charset="0"/>
              </a:rPr>
              <a:t>Disaster Repair Grants</a:t>
            </a:r>
            <a:br>
              <a:rPr lang="en-US" altLang="en-US" sz="4000" dirty="0">
                <a:latin typeface="Arial Rounded MT Bold" panose="020F0704030504030204" pitchFamily="34" charset="0"/>
              </a:rPr>
            </a:br>
            <a:r>
              <a:rPr lang="en-US" altLang="en-US" sz="4000" dirty="0">
                <a:latin typeface="Arial Rounded MT Bold" panose="020F0704030504030204" pitchFamily="34" charset="0"/>
              </a:rPr>
              <a:t>Section 504 - </a:t>
            </a:r>
            <a:r>
              <a:rPr lang="en-US" altLang="en-US" sz="4000" dirty="0">
                <a:solidFill>
                  <a:srgbClr val="FF0000"/>
                </a:solidFill>
                <a:latin typeface="Arial Rounded MT Bold" panose="020F0704030504030204" pitchFamily="34" charset="0"/>
              </a:rPr>
              <a:t>Pilot</a:t>
            </a:r>
            <a:br>
              <a:rPr lang="en-US" altLang="en-US" sz="4000" dirty="0">
                <a:solidFill>
                  <a:srgbClr val="660033"/>
                </a:solidFill>
                <a:latin typeface="Arial Rounded MT Bold" panose="020F0704030504030204" pitchFamily="34" charset="0"/>
              </a:rPr>
            </a:br>
            <a:endParaRPr lang="en-US" altLang="en-US" sz="4000" i="1" dirty="0">
              <a:solidFill>
                <a:srgbClr val="0000FF"/>
              </a:solidFill>
              <a:latin typeface="Arial Rounded MT Bold" panose="020F0704030504030204" pitchFamily="34" charset="0"/>
            </a:endParaRPr>
          </a:p>
        </p:txBody>
      </p:sp>
      <p:sp>
        <p:nvSpPr>
          <p:cNvPr id="11267" name="Rectangle 3">
            <a:extLst>
              <a:ext uri="{FF2B5EF4-FFF2-40B4-BE49-F238E27FC236}">
                <a16:creationId xmlns:a16="http://schemas.microsoft.com/office/drawing/2014/main" id="{3F5E2ACE-F3F3-4EE9-A016-3BC0D9196FCE}"/>
              </a:ext>
            </a:extLst>
          </p:cNvPr>
          <p:cNvSpPr>
            <a:spLocks noGrp="1" noChangeArrowheads="1"/>
          </p:cNvSpPr>
          <p:nvPr>
            <p:ph type="body" idx="1"/>
          </p:nvPr>
        </p:nvSpPr>
        <p:spPr>
          <a:xfrm>
            <a:off x="444617" y="2057400"/>
            <a:ext cx="9842383" cy="3437389"/>
          </a:xfrm>
        </p:spPr>
        <p:txBody>
          <a:bodyPr>
            <a:normAutofit/>
          </a:bodyPr>
          <a:lstStyle/>
          <a:p>
            <a:pPr marL="0" indent="0" eaLnBrk="1" hangingPunct="1">
              <a:buNone/>
            </a:pPr>
            <a:r>
              <a:rPr lang="en-US" altLang="en-US" sz="2800" b="1" i="1" dirty="0">
                <a:solidFill>
                  <a:srgbClr val="CC0000"/>
                </a:solidFill>
                <a:latin typeface="Century Schoolbook" panose="02040604050505020304" pitchFamily="18" charset="0"/>
              </a:rPr>
              <a:t>Presidentially Declared Disaster</a:t>
            </a:r>
          </a:p>
          <a:p>
            <a:pPr lvl="1" eaLnBrk="1" hangingPunct="1">
              <a:buFontTx/>
              <a:buNone/>
            </a:pPr>
            <a:r>
              <a:rPr lang="en-US" altLang="en-US" sz="2400" b="1" dirty="0">
                <a:latin typeface="Century Schoolbook" panose="02040604050505020304" pitchFamily="18" charset="0"/>
              </a:rPr>
              <a:t>	</a:t>
            </a:r>
            <a:r>
              <a:rPr lang="en-US" altLang="en-US" sz="1800" b="1" dirty="0">
                <a:latin typeface="Century Schoolbook" panose="02040604050505020304" pitchFamily="18" charset="0"/>
              </a:rPr>
              <a:t>Jasper/Jackson counties declaration # 4727 June</a:t>
            </a:r>
          </a:p>
          <a:p>
            <a:r>
              <a:rPr lang="en-US" dirty="0">
                <a:latin typeface="+mn-lt"/>
                <a:cs typeface="+mn-cs"/>
              </a:rPr>
              <a:t>Income must not exceed applicable very-low income </a:t>
            </a:r>
          </a:p>
          <a:p>
            <a:r>
              <a:rPr lang="en-US" dirty="0">
                <a:latin typeface="+mn-lt"/>
                <a:cs typeface="+mn-cs"/>
              </a:rPr>
              <a:t>62 year age restriction does not apply</a:t>
            </a:r>
          </a:p>
          <a:p>
            <a:r>
              <a:rPr lang="en-US" sz="1800" dirty="0">
                <a:effectLst/>
                <a:latin typeface="+mn-lt"/>
                <a:cs typeface="+mn-cs"/>
              </a:rPr>
              <a:t>Maximum grant assistance of $42,920 </a:t>
            </a:r>
          </a:p>
          <a:p>
            <a:r>
              <a:rPr lang="en-US" sz="1800" dirty="0">
                <a:latin typeface="+mn-lt"/>
                <a:cs typeface="+mn-cs"/>
              </a:rPr>
              <a:t>L</a:t>
            </a:r>
            <a:r>
              <a:rPr lang="en-US" sz="1800" dirty="0">
                <a:effectLst/>
                <a:latin typeface="+mn-lt"/>
                <a:cs typeface="+mn-cs"/>
              </a:rPr>
              <a:t>ifetime grant assistance</a:t>
            </a:r>
          </a:p>
          <a:p>
            <a:r>
              <a:rPr lang="en-US" sz="1800" dirty="0">
                <a:effectLst/>
                <a:latin typeface="+mn-lt"/>
                <a:cs typeface="+mn-cs"/>
              </a:rPr>
              <a:t>Damage must be directly associated with related storms</a:t>
            </a:r>
          </a:p>
          <a:p>
            <a:r>
              <a:rPr lang="en-US" dirty="0">
                <a:latin typeface="+mn-lt"/>
                <a:cs typeface="+mn-cs"/>
              </a:rPr>
              <a:t>Good for one year from declaration date.</a:t>
            </a:r>
            <a:endParaRPr lang="en-US" sz="1800" dirty="0">
              <a:effectLst/>
              <a:latin typeface="+mn-lt"/>
              <a:cs typeface="+mn-cs"/>
            </a:endParaRPr>
          </a:p>
          <a:p>
            <a:pPr marL="0" indent="0">
              <a:buNone/>
            </a:pPr>
            <a:endParaRPr lang="en-US" dirty="0">
              <a:solidFill>
                <a:srgbClr val="000000"/>
              </a:solidFill>
              <a:effectLst/>
              <a:latin typeface="+mn-lt"/>
              <a:ea typeface="Times New Roman" panose="02020603050405020304" pitchFamily="18" charset="0"/>
            </a:endParaRPr>
          </a:p>
          <a:p>
            <a:endParaRPr lang="en-US" dirty="0">
              <a:latin typeface="+mn-lt"/>
              <a:cs typeface="+mn-cs"/>
            </a:endParaRPr>
          </a:p>
          <a:p>
            <a:pPr lvl="1" eaLnBrk="1" hangingPunct="1">
              <a:buFontTx/>
              <a:buNone/>
            </a:pPr>
            <a:endParaRPr lang="en-US" altLang="en-US" sz="2400" b="1" dirty="0">
              <a:latin typeface="Century Schoolbook" panose="02040604050505020304" pitchFamily="18" charset="0"/>
            </a:endParaRPr>
          </a:p>
          <a:p>
            <a:pPr lvl="1" eaLnBrk="1" hangingPunct="1">
              <a:buFontTx/>
              <a:buNone/>
            </a:pPr>
            <a:endParaRPr lang="en-US" altLang="en-US" sz="2400" b="1" dirty="0">
              <a:latin typeface="Century Schoolbook" panose="02040604050505020304" pitchFamily="18" charset="0"/>
            </a:endParaRPr>
          </a:p>
        </p:txBody>
      </p:sp>
      <p:pic>
        <p:nvPicPr>
          <p:cNvPr id="2" name="Picture 1" descr="Graphical user interface, text, application, email&#10;&#10;Description automatically generated">
            <a:extLst>
              <a:ext uri="{FF2B5EF4-FFF2-40B4-BE49-F238E27FC236}">
                <a16:creationId xmlns:a16="http://schemas.microsoft.com/office/drawing/2014/main" id="{547DEF5B-4CBC-7E88-8BD6-08D50B01271B}"/>
              </a:ext>
            </a:extLst>
          </p:cNvPr>
          <p:cNvPicPr>
            <a:picLocks noChangeAspect="1"/>
          </p:cNvPicPr>
          <p:nvPr/>
        </p:nvPicPr>
        <p:blipFill>
          <a:blip r:embed="rId2"/>
          <a:stretch>
            <a:fillRect/>
          </a:stretch>
        </p:blipFill>
        <p:spPr>
          <a:xfrm>
            <a:off x="6798726" y="4068674"/>
            <a:ext cx="5124826" cy="2535559"/>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509808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33600" y="228600"/>
            <a:ext cx="7772400" cy="1180750"/>
          </a:xfrm>
        </p:spPr>
        <p:txBody>
          <a:bodyPr/>
          <a:lstStyle/>
          <a:p>
            <a:pPr algn="ctr" eaLnBrk="1" hangingPunct="1"/>
            <a:r>
              <a:rPr lang="en-US" altLang="en-US" dirty="0">
                <a:latin typeface="Arial Rounded MT Bold" pitchFamily="34" charset="0"/>
              </a:rPr>
              <a:t>SFH INITIATIVES</a:t>
            </a:r>
          </a:p>
        </p:txBody>
      </p:sp>
      <p:sp>
        <p:nvSpPr>
          <p:cNvPr id="10243" name="Rectangle 3"/>
          <p:cNvSpPr>
            <a:spLocks noGrp="1" noChangeArrowheads="1"/>
          </p:cNvSpPr>
          <p:nvPr>
            <p:ph type="body" idx="1"/>
          </p:nvPr>
        </p:nvSpPr>
        <p:spPr>
          <a:xfrm>
            <a:off x="659934" y="1803633"/>
            <a:ext cx="7074366" cy="3276367"/>
          </a:xfrm>
        </p:spPr>
        <p:txBody>
          <a:bodyPr>
            <a:normAutofit/>
          </a:bodyPr>
          <a:lstStyle/>
          <a:p>
            <a:pPr eaLnBrk="1" hangingPunct="1"/>
            <a:r>
              <a:rPr lang="en-US" altLang="en-US" sz="2400" b="1" dirty="0">
                <a:latin typeface="Century Schoolbook" pitchFamily="18" charset="0"/>
              </a:rPr>
              <a:t>504 DISASTER ASSISTANCE GRANTS </a:t>
            </a:r>
            <a:r>
              <a:rPr lang="en-US" altLang="en-US" sz="2400" b="1" dirty="0">
                <a:solidFill>
                  <a:srgbClr val="FF0000"/>
                </a:solidFill>
                <a:latin typeface="Century Schoolbook" pitchFamily="18" charset="0"/>
              </a:rPr>
              <a:t>PILOT</a:t>
            </a:r>
          </a:p>
          <a:p>
            <a:pPr marL="0" indent="0" eaLnBrk="1" hangingPunct="1">
              <a:buNone/>
            </a:pPr>
            <a:endParaRPr lang="en-US" altLang="en-US" sz="2400" b="1" dirty="0">
              <a:latin typeface="Century Schoolbook" pitchFamily="18" charset="0"/>
            </a:endParaRPr>
          </a:p>
          <a:p>
            <a:pPr eaLnBrk="1" hangingPunct="1"/>
            <a:r>
              <a:rPr lang="en-US" altLang="en-US" sz="2400" b="1" dirty="0">
                <a:latin typeface="Century Schoolbook" pitchFamily="18" charset="0"/>
              </a:rPr>
              <a:t>DIRECT LOAN/GRANT APPLICATION PACKAGING</a:t>
            </a:r>
          </a:p>
          <a:p>
            <a:pPr marL="0" indent="0" eaLnBrk="1" hangingPunct="1">
              <a:buNone/>
            </a:pPr>
            <a:endParaRPr lang="en-US" altLang="en-US" sz="2400" b="1" dirty="0">
              <a:latin typeface="Century Schoolbook" pitchFamily="18" charset="0"/>
            </a:endParaRPr>
          </a:p>
          <a:p>
            <a:pPr eaLnBrk="1" hangingPunct="1"/>
            <a:r>
              <a:rPr lang="en-US" altLang="en-US" sz="2400" b="1" dirty="0">
                <a:latin typeface="Century Schoolbook" pitchFamily="18" charset="0"/>
              </a:rPr>
              <a:t>EXISTING MANUFACTURED HOME </a:t>
            </a:r>
            <a:r>
              <a:rPr lang="en-US" altLang="en-US" sz="2400" b="1" dirty="0">
                <a:solidFill>
                  <a:srgbClr val="FF0000"/>
                </a:solidFill>
                <a:latin typeface="Century Schoolbook" pitchFamily="18" charset="0"/>
              </a:rPr>
              <a:t>PILOT</a:t>
            </a:r>
            <a:r>
              <a:rPr lang="en-US" altLang="en-US" sz="2400" b="1" dirty="0">
                <a:latin typeface="Century Schoolbook" pitchFamily="18" charset="0"/>
              </a:rPr>
              <a:t> PROGRAM</a:t>
            </a:r>
          </a:p>
          <a:p>
            <a:pPr eaLnBrk="1" hangingPunct="1"/>
            <a:endParaRPr lang="en-US" altLang="en-US" sz="2400" b="1" dirty="0">
              <a:latin typeface="Century Schoolbook" pitchFamily="18" charset="0"/>
            </a:endParaRPr>
          </a:p>
          <a:p>
            <a:pPr marL="0" indent="0" eaLnBrk="1" hangingPunct="1">
              <a:buNone/>
            </a:pPr>
            <a:endParaRPr lang="en-US" altLang="en-US" sz="2400" b="1" dirty="0">
              <a:latin typeface="Century Schoolbook" pitchFamily="18" charset="0"/>
            </a:endParaRPr>
          </a:p>
          <a:p>
            <a:pPr eaLnBrk="1" hangingPunct="1"/>
            <a:endParaRPr lang="en-US" altLang="en-US" sz="2400" b="1" dirty="0">
              <a:latin typeface="Century Schoolbook" pitchFamily="18" charset="0"/>
            </a:endParaRPr>
          </a:p>
          <a:p>
            <a:pPr eaLnBrk="1" hangingPunct="1"/>
            <a:endParaRPr lang="en-US" altLang="en-US" sz="2400" b="1" dirty="0">
              <a:latin typeface="Century Schoolbook" pitchFamily="18" charset="0"/>
            </a:endParaRPr>
          </a:p>
        </p:txBody>
      </p:sp>
      <p:pic>
        <p:nvPicPr>
          <p:cNvPr id="10244" name="Picture 5" descr="New Home 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3902295"/>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030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E07952-FC15-7028-0ED8-9F9089191546}"/>
              </a:ext>
            </a:extLst>
          </p:cNvPr>
          <p:cNvSpPr>
            <a:spLocks noGrp="1"/>
          </p:cNvSpPr>
          <p:nvPr>
            <p:ph type="title"/>
          </p:nvPr>
        </p:nvSpPr>
        <p:spPr>
          <a:xfrm>
            <a:off x="5214581" y="302007"/>
            <a:ext cx="6422849" cy="1676603"/>
          </a:xfrm>
        </p:spPr>
        <p:txBody>
          <a:bodyPr vert="horz" lIns="91440" tIns="45720" rIns="91440" bIns="45720" rtlCol="0" anchor="ctr">
            <a:normAutofit/>
          </a:bodyPr>
          <a:lstStyle/>
          <a:p>
            <a:r>
              <a:rPr lang="en-US" sz="4400" b="1" kern="1200" dirty="0">
                <a:effectLst/>
                <a:latin typeface="+mj-lt"/>
                <a:ea typeface="+mj-ea"/>
                <a:cs typeface="+mj-cs"/>
              </a:rPr>
              <a:t>Disaster 504 Grants- </a:t>
            </a:r>
            <a:r>
              <a:rPr lang="en-US" sz="4400" b="1" kern="1200" dirty="0">
                <a:solidFill>
                  <a:srgbClr val="FF0000"/>
                </a:solidFill>
                <a:effectLst/>
                <a:latin typeface="+mj-lt"/>
                <a:ea typeface="+mj-ea"/>
                <a:cs typeface="+mj-cs"/>
              </a:rPr>
              <a:t>Pilot</a:t>
            </a:r>
            <a:endParaRPr lang="en-US" sz="4400" kern="1200" dirty="0">
              <a:solidFill>
                <a:srgbClr val="FF0000"/>
              </a:solidFill>
              <a:latin typeface="+mj-lt"/>
              <a:ea typeface="+mj-ea"/>
              <a:cs typeface="+mj-cs"/>
            </a:endParaRPr>
          </a:p>
        </p:txBody>
      </p:sp>
      <p:pic>
        <p:nvPicPr>
          <p:cNvPr id="5" name="Graphic 4" descr="Architecture outline">
            <a:extLst>
              <a:ext uri="{FF2B5EF4-FFF2-40B4-BE49-F238E27FC236}">
                <a16:creationId xmlns:a16="http://schemas.microsoft.com/office/drawing/2014/main" id="{4DB5ABAF-3A32-F5D3-17C6-9F9DE9329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364" y="1872360"/>
            <a:ext cx="3113280" cy="3113280"/>
          </a:xfrm>
          <a:prstGeom prst="rect">
            <a:avLst/>
          </a:prstGeom>
          <a:effectLst/>
        </p:spPr>
      </p:pic>
      <p:sp>
        <p:nvSpPr>
          <p:cNvPr id="2" name="Content Placeholder 1">
            <a:extLst>
              <a:ext uri="{FF2B5EF4-FFF2-40B4-BE49-F238E27FC236}">
                <a16:creationId xmlns:a16="http://schemas.microsoft.com/office/drawing/2014/main" id="{BCF260BE-59CC-A9AD-C121-89B61C17D9F6}"/>
              </a:ext>
            </a:extLst>
          </p:cNvPr>
          <p:cNvSpPr>
            <a:spLocks noGrp="1"/>
          </p:cNvSpPr>
          <p:nvPr>
            <p:ph idx="1"/>
          </p:nvPr>
        </p:nvSpPr>
        <p:spPr>
          <a:xfrm>
            <a:off x="5214581" y="2438400"/>
            <a:ext cx="6422848" cy="3785419"/>
          </a:xfrm>
        </p:spPr>
        <p:txBody>
          <a:bodyPr vert="horz" lIns="91440" tIns="45720" rIns="91440" bIns="45720" rtlCol="0">
            <a:normAutofit lnSpcReduction="10000"/>
          </a:bodyPr>
          <a:lstStyle/>
          <a:p>
            <a:r>
              <a:rPr lang="en-US" sz="2000" dirty="0">
                <a:effectLst/>
                <a:latin typeface="+mn-lt"/>
                <a:cs typeface="+mn-cs"/>
              </a:rPr>
              <a:t>Eligible Grant Uses</a:t>
            </a:r>
          </a:p>
          <a:p>
            <a:pPr lvl="1"/>
            <a:r>
              <a:rPr lang="en-US" sz="2000" dirty="0">
                <a:effectLst/>
                <a:latin typeface="+mn-lt"/>
                <a:cs typeface="+mn-cs"/>
              </a:rPr>
              <a:t>Disaster related home repair expenses incurred prior to application</a:t>
            </a:r>
          </a:p>
          <a:p>
            <a:pPr lvl="1"/>
            <a:r>
              <a:rPr lang="en-US" sz="1800" dirty="0">
                <a:effectLst/>
                <a:latin typeface="+mn-lt"/>
                <a:cs typeface="+mn-cs"/>
              </a:rPr>
              <a:t>Site preparation </a:t>
            </a:r>
          </a:p>
          <a:p>
            <a:pPr lvl="1"/>
            <a:r>
              <a:rPr lang="en-US" sz="1800" dirty="0">
                <a:latin typeface="+mn-lt"/>
                <a:cs typeface="+mn-cs"/>
              </a:rPr>
              <a:t>Cost of moving a manufactured home</a:t>
            </a:r>
            <a:endParaRPr lang="en-US" sz="1800" dirty="0">
              <a:effectLst/>
              <a:latin typeface="+mn-lt"/>
              <a:cs typeface="+mn-cs"/>
            </a:endParaRPr>
          </a:p>
          <a:p>
            <a:r>
              <a:rPr lang="en-US" sz="2000" dirty="0">
                <a:effectLst/>
                <a:latin typeface="+mn-lt"/>
                <a:cs typeface="+mn-cs"/>
              </a:rPr>
              <a:t>Occupancy </a:t>
            </a:r>
          </a:p>
          <a:p>
            <a:pPr lvl="1"/>
            <a:r>
              <a:rPr lang="en-US" sz="1800" dirty="0">
                <a:latin typeface="+mn-lt"/>
                <a:cs typeface="+mn-cs"/>
              </a:rPr>
              <a:t>Intended to coordinate with FEMA’s Individual Assistance Program</a:t>
            </a:r>
          </a:p>
          <a:p>
            <a:pPr lvl="1"/>
            <a:r>
              <a:rPr lang="en-US" sz="1800" dirty="0">
                <a:effectLst/>
                <a:latin typeface="+mn-lt"/>
                <a:cs typeface="+mn-cs"/>
              </a:rPr>
              <a:t>Permanent housing solution must be anticipated with in 12 months or a permanent housing plan  </a:t>
            </a:r>
          </a:p>
          <a:p>
            <a:r>
              <a:rPr lang="en-US" sz="2000" dirty="0">
                <a:effectLst/>
                <a:latin typeface="+mn-lt"/>
                <a:cs typeface="+mn-cs"/>
              </a:rPr>
              <a:t>Payment of materials prior to site delivery – must have paid itemized invoice</a:t>
            </a:r>
          </a:p>
          <a:p>
            <a:pPr lvl="1"/>
            <a:endParaRPr lang="en-US" sz="2000" dirty="0">
              <a:effectLst/>
              <a:latin typeface="+mn-lt"/>
              <a:cs typeface="+mn-cs"/>
            </a:endParaRPr>
          </a:p>
          <a:p>
            <a:endParaRPr lang="en-US" sz="2000" dirty="0">
              <a:latin typeface="+mn-lt"/>
              <a:cs typeface="+mn-cs"/>
            </a:endParaRPr>
          </a:p>
        </p:txBody>
      </p:sp>
    </p:spTree>
    <p:extLst>
      <p:ext uri="{BB962C8B-B14F-4D97-AF65-F5344CB8AC3E}">
        <p14:creationId xmlns:p14="http://schemas.microsoft.com/office/powerpoint/2010/main" val="1998515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7370-5D3D-4D80-95D1-B71A3140BEE7}"/>
              </a:ext>
            </a:extLst>
          </p:cNvPr>
          <p:cNvSpPr>
            <a:spLocks noGrp="1"/>
          </p:cNvSpPr>
          <p:nvPr>
            <p:ph type="title"/>
          </p:nvPr>
        </p:nvSpPr>
        <p:spPr/>
        <p:txBody>
          <a:bodyPr/>
          <a:lstStyle/>
          <a:p>
            <a:pPr algn="ctr"/>
            <a:r>
              <a:rPr lang="en-US" dirty="0"/>
              <a:t>Existing Manufactured Housing </a:t>
            </a:r>
            <a:r>
              <a:rPr lang="en-US" b="1" dirty="0">
                <a:solidFill>
                  <a:srgbClr val="FF0000"/>
                </a:solidFill>
              </a:rPr>
              <a:t>Pilot</a:t>
            </a:r>
            <a:r>
              <a:rPr lang="en-US" dirty="0"/>
              <a:t> Program</a:t>
            </a:r>
          </a:p>
        </p:txBody>
      </p:sp>
      <p:sp>
        <p:nvSpPr>
          <p:cNvPr id="3" name="Content Placeholder 2">
            <a:extLst>
              <a:ext uri="{FF2B5EF4-FFF2-40B4-BE49-F238E27FC236}">
                <a16:creationId xmlns:a16="http://schemas.microsoft.com/office/drawing/2014/main" id="{EB7A3435-568C-43A6-9921-BE81019217E3}"/>
              </a:ext>
            </a:extLst>
          </p:cNvPr>
          <p:cNvSpPr>
            <a:spLocks noGrp="1"/>
          </p:cNvSpPr>
          <p:nvPr>
            <p:ph idx="1"/>
          </p:nvPr>
        </p:nvSpPr>
        <p:spPr>
          <a:xfrm>
            <a:off x="838200" y="1979543"/>
            <a:ext cx="10515600" cy="3128199"/>
          </a:xfrm>
        </p:spPr>
        <p:txBody>
          <a:bodyPr/>
          <a:lstStyle/>
          <a:p>
            <a:r>
              <a:rPr lang="en-US" dirty="0"/>
              <a:t>Existing manufactured Homes built on or after January 1, 2006</a:t>
            </a:r>
          </a:p>
          <a:p>
            <a:r>
              <a:rPr lang="en-US" dirty="0"/>
              <a:t>Must conform with federal Manufactured Home Construction and Safety Standards</a:t>
            </a:r>
          </a:p>
          <a:p>
            <a:r>
              <a:rPr lang="en-US" dirty="0"/>
              <a:t>Evidence of HUD Certification Label</a:t>
            </a:r>
          </a:p>
          <a:p>
            <a:r>
              <a:rPr lang="en-US" dirty="0"/>
              <a:t>Foundation design must meet HUD Handbook 4930.3 for permanent foundations</a:t>
            </a:r>
          </a:p>
          <a:p>
            <a:r>
              <a:rPr lang="en-US" dirty="0"/>
              <a:t>Unit must not have had any alterations from the factor (added porches, decks and/or other structures must be approved by local code officials)</a:t>
            </a:r>
          </a:p>
          <a:p>
            <a:r>
              <a:rPr lang="en-US" dirty="0"/>
              <a:t>Unit must have a floor area over 400 square feet</a:t>
            </a:r>
          </a:p>
          <a:p>
            <a:r>
              <a:rPr lang="en-US" dirty="0"/>
              <a:t>30 year term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D8C7888-EBC5-4E1E-82F6-FE108358F463}"/>
              </a:ext>
            </a:extLst>
          </p:cNvPr>
          <p:cNvSpPr>
            <a:spLocks noGrp="1"/>
          </p:cNvSpPr>
          <p:nvPr>
            <p:ph type="sldNum" sz="quarter" idx="12"/>
          </p:nvPr>
        </p:nvSpPr>
        <p:spPr/>
        <p:txBody>
          <a:bodyPr/>
          <a:lstStyle/>
          <a:p>
            <a:fld id="{6657F70D-2148-41FA-9966-2CFD5BAB4D69}" type="slidenum">
              <a:rPr lang="en-US" smtClean="0"/>
              <a:t>50</a:t>
            </a:fld>
            <a:endParaRPr lang="en-US" dirty="0"/>
          </a:p>
        </p:txBody>
      </p:sp>
      <p:pic>
        <p:nvPicPr>
          <p:cNvPr id="2050" name="Picture 2" descr="Chariot Eagle | Manufactured Homes, Park Model RVs, Mobile Homes">
            <a:extLst>
              <a:ext uri="{FF2B5EF4-FFF2-40B4-BE49-F238E27FC236}">
                <a16:creationId xmlns:a16="http://schemas.microsoft.com/office/drawing/2014/main" id="{8CA5DA59-0CA5-4939-8033-3A7381B5C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3887785"/>
            <a:ext cx="5255877" cy="246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893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2117851"/>
          </a:xfrm>
        </p:spPr>
        <p:txBody>
          <a:bodyPr>
            <a:normAutofit/>
          </a:bodyPr>
          <a:lstStyle/>
          <a:p>
            <a:r>
              <a:rPr lang="en-US" dirty="0">
                <a:latin typeface="+mn-lt"/>
              </a:rPr>
              <a:t>Single Family Housing </a:t>
            </a:r>
            <a:br>
              <a:rPr lang="en-US" dirty="0">
                <a:latin typeface="+mn-lt"/>
              </a:rPr>
            </a:br>
            <a:r>
              <a:rPr lang="en-US" dirty="0">
                <a:latin typeface="+mn-lt"/>
              </a:rPr>
              <a:t>Section 523 Self-Help Housing Grants</a:t>
            </a:r>
            <a:br>
              <a:rPr lang="en-US" dirty="0">
                <a:latin typeface="+mn-lt"/>
              </a:rPr>
            </a:b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pic>
        <p:nvPicPr>
          <p:cNvPr id="1026" name="Picture 2">
            <a:extLst>
              <a:ext uri="{FF2B5EF4-FFF2-40B4-BE49-F238E27FC236}">
                <a16:creationId xmlns:a16="http://schemas.microsoft.com/office/drawing/2014/main" id="{752D70A1-9C20-4B47-7B97-B25E57EA5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327" y="1769493"/>
            <a:ext cx="4159644" cy="311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onstruction workers">
            <a:extLst>
              <a:ext uri="{FF2B5EF4-FFF2-40B4-BE49-F238E27FC236}">
                <a16:creationId xmlns:a16="http://schemas.microsoft.com/office/drawing/2014/main" id="{648089D0-FCEE-07A6-AA52-74B55F5F0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505" y="1603511"/>
            <a:ext cx="6371512" cy="28061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A41710-C58A-9EF1-780A-99B2B8E78C2F}"/>
              </a:ext>
            </a:extLst>
          </p:cNvPr>
          <p:cNvSpPr txBox="1"/>
          <p:nvPr/>
        </p:nvSpPr>
        <p:spPr>
          <a:xfrm>
            <a:off x="6096000" y="5762489"/>
            <a:ext cx="6100762" cy="646331"/>
          </a:xfrm>
          <a:prstGeom prst="rect">
            <a:avLst/>
          </a:prstGeom>
          <a:noFill/>
        </p:spPr>
        <p:txBody>
          <a:bodyPr wrap="square">
            <a:spAutoFit/>
          </a:bodyPr>
          <a:lstStyle/>
          <a:p>
            <a:r>
              <a:rPr lang="en-US" dirty="0">
                <a:solidFill>
                  <a:schemeClr val="bg1"/>
                </a:solidFill>
              </a:rPr>
              <a:t>https://www.rd.usda.gov/programs-services/single-family-housing-programs/rural-housing-site-loans</a:t>
            </a:r>
          </a:p>
        </p:txBody>
      </p:sp>
      <p:pic>
        <p:nvPicPr>
          <p:cNvPr id="3" name="Picture 2" descr="A house with a garage&#10;&#10;Description automatically generated with low confidence">
            <a:extLst>
              <a:ext uri="{FF2B5EF4-FFF2-40B4-BE49-F238E27FC236}">
                <a16:creationId xmlns:a16="http://schemas.microsoft.com/office/drawing/2014/main" id="{7D9B1068-457D-EAD5-6BCA-58E464B79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262" y="4203048"/>
            <a:ext cx="3288033" cy="2389269"/>
          </a:xfrm>
          <a:prstGeom prst="rect">
            <a:avLst/>
          </a:prstGeom>
        </p:spPr>
      </p:pic>
    </p:spTree>
    <p:extLst>
      <p:ext uri="{BB962C8B-B14F-4D97-AF65-F5344CB8AC3E}">
        <p14:creationId xmlns:p14="http://schemas.microsoft.com/office/powerpoint/2010/main" val="2440627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2151145"/>
          </a:xfrm>
        </p:spPr>
        <p:txBody>
          <a:bodyPr>
            <a:normAutofit/>
          </a:bodyPr>
          <a:lstStyle/>
          <a:p>
            <a:r>
              <a:rPr lang="en-US" dirty="0">
                <a:latin typeface="+mn-lt"/>
              </a:rPr>
              <a:t>Single Family Housing </a:t>
            </a:r>
            <a:br>
              <a:rPr lang="en-US" dirty="0">
                <a:latin typeface="+mn-lt"/>
              </a:rPr>
            </a:br>
            <a:r>
              <a:rPr lang="en-US" dirty="0">
                <a:latin typeface="+mn-lt"/>
              </a:rPr>
              <a:t>Section 523 Self-Help Housing Grants</a:t>
            </a:r>
            <a:br>
              <a:rPr lang="en-US" dirty="0">
                <a:latin typeface="+mn-lt"/>
              </a:rPr>
            </a:b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sp>
        <p:nvSpPr>
          <p:cNvPr id="2" name="TextBox 1">
            <a:extLst>
              <a:ext uri="{FF2B5EF4-FFF2-40B4-BE49-F238E27FC236}">
                <a16:creationId xmlns:a16="http://schemas.microsoft.com/office/drawing/2014/main" id="{297174B5-B871-B014-842F-5A9257DD40EC}"/>
              </a:ext>
            </a:extLst>
          </p:cNvPr>
          <p:cNvSpPr txBox="1"/>
          <p:nvPr/>
        </p:nvSpPr>
        <p:spPr>
          <a:xfrm>
            <a:off x="762000" y="2105025"/>
            <a:ext cx="9615182" cy="2862322"/>
          </a:xfrm>
          <a:prstGeom prst="rect">
            <a:avLst/>
          </a:prstGeom>
          <a:noFill/>
        </p:spPr>
        <p:txBody>
          <a:bodyPr wrap="square" rtlCol="0">
            <a:spAutoFit/>
          </a:bodyPr>
          <a:lstStyle/>
          <a:p>
            <a:pPr marL="1085850" marR="0">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rPr>
              <a:t>Purpose </a:t>
            </a:r>
          </a:p>
          <a:p>
            <a:pPr marL="108585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Provides grants to qualified organizations to help them carry out local self-help housing construction projects. Grant recipients supervise groups (minimum of 4) of very-low- and low-income individuals and families as they construct their own homes in rural areas. The group members provide most of the construction labor on each other’s homes, with technical assistance from the organization overseeing the project.</a:t>
            </a:r>
          </a:p>
          <a:p>
            <a:pPr marL="0" marR="0">
              <a:spcBef>
                <a:spcPts val="0"/>
              </a:spcBef>
              <a:spcAft>
                <a:spcPts val="0"/>
              </a:spcAft>
            </a:pPr>
            <a:endParaRPr lang="en-US" sz="1800" b="1"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solidFill>
                  <a:schemeClr val="bg1"/>
                </a:solidFill>
                <a:latin typeface="Times New Roman" panose="02020603050405020304" pitchFamily="18" charset="0"/>
                <a:ea typeface="Times New Roman" panose="02020603050405020304" pitchFamily="18" charset="0"/>
              </a:rPr>
              <a:t>                   </a:t>
            </a:r>
            <a:r>
              <a:rPr lang="en-US" sz="1800" b="1" dirty="0">
                <a:solidFill>
                  <a:schemeClr val="bg1"/>
                </a:solidFill>
                <a:effectLst/>
                <a:latin typeface="Times New Roman" panose="02020603050405020304" pitchFamily="18" charset="0"/>
                <a:ea typeface="Times New Roman" panose="02020603050405020304" pitchFamily="18" charset="0"/>
              </a:rPr>
              <a:t>Eligibility</a:t>
            </a:r>
          </a:p>
          <a:p>
            <a:pPr marL="0" marR="0">
              <a:spcBef>
                <a:spcPts val="0"/>
              </a:spcBef>
              <a:spcAft>
                <a:spcPts val="0"/>
              </a:spcAft>
            </a:pPr>
            <a:r>
              <a:rPr lang="en-US" b="1" dirty="0">
                <a:solidFill>
                  <a:schemeClr val="bg1"/>
                </a:solidFill>
                <a:latin typeface="Times New Roman" panose="02020603050405020304" pitchFamily="18" charset="0"/>
                <a:ea typeface="Times New Roman" panose="02020603050405020304" pitchFamily="18" charset="0"/>
              </a:rPr>
              <a:t>                   o</a:t>
            </a:r>
            <a:r>
              <a:rPr lang="en-US" sz="1800" dirty="0">
                <a:solidFill>
                  <a:schemeClr val="bg1"/>
                </a:solidFill>
                <a:effectLst/>
                <a:latin typeface="Times New Roman" panose="02020603050405020304" pitchFamily="18" charset="0"/>
                <a:ea typeface="Times New Roman" panose="02020603050405020304" pitchFamily="18" charset="0"/>
              </a:rPr>
              <a:t>rganization must be a non-profit, federally Recognized tribe and/or state or local</a:t>
            </a:r>
          </a:p>
          <a:p>
            <a:pPr marL="0" marR="0">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 governmental entity.</a:t>
            </a:r>
          </a:p>
        </p:txBody>
      </p:sp>
    </p:spTree>
    <p:extLst>
      <p:ext uri="{BB962C8B-B14F-4D97-AF65-F5344CB8AC3E}">
        <p14:creationId xmlns:p14="http://schemas.microsoft.com/office/powerpoint/2010/main" val="443706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2151145"/>
          </a:xfrm>
        </p:spPr>
        <p:txBody>
          <a:bodyPr>
            <a:normAutofit/>
          </a:bodyPr>
          <a:lstStyle/>
          <a:p>
            <a:r>
              <a:rPr lang="en-US" dirty="0">
                <a:latin typeface="+mn-lt"/>
              </a:rPr>
              <a:t>Single Family Housing </a:t>
            </a:r>
            <a:br>
              <a:rPr lang="en-US" dirty="0">
                <a:latin typeface="+mn-lt"/>
              </a:rPr>
            </a:br>
            <a:r>
              <a:rPr lang="en-US" dirty="0">
                <a:latin typeface="+mn-lt"/>
              </a:rPr>
              <a:t>Section 523 Self-Help Housing Grants</a:t>
            </a:r>
            <a:br>
              <a:rPr lang="en-US" dirty="0">
                <a:latin typeface="+mn-lt"/>
              </a:rPr>
            </a:b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sp>
        <p:nvSpPr>
          <p:cNvPr id="2" name="TextBox 1">
            <a:extLst>
              <a:ext uri="{FF2B5EF4-FFF2-40B4-BE49-F238E27FC236}">
                <a16:creationId xmlns:a16="http://schemas.microsoft.com/office/drawing/2014/main" id="{297174B5-B871-B014-842F-5A9257DD40EC}"/>
              </a:ext>
            </a:extLst>
          </p:cNvPr>
          <p:cNvSpPr txBox="1"/>
          <p:nvPr/>
        </p:nvSpPr>
        <p:spPr>
          <a:xfrm>
            <a:off x="762000" y="2105025"/>
            <a:ext cx="9615182" cy="2862322"/>
          </a:xfrm>
          <a:prstGeom prst="rect">
            <a:avLst/>
          </a:prstGeom>
          <a:noFill/>
        </p:spPr>
        <p:txBody>
          <a:bodyPr wrap="square" rtlCol="0">
            <a:spAutoFit/>
          </a:bodyPr>
          <a:lstStyle/>
          <a:p>
            <a:pPr marL="1371600" marR="0" indent="-285750">
              <a:spcBef>
                <a:spcPts val="0"/>
              </a:spcBef>
              <a:spcAft>
                <a:spcPts val="0"/>
              </a:spcAft>
              <a:buFont typeface="Arial" panose="020B0604020202020204" pitchFamily="34" charset="0"/>
              <a:buChar char="•"/>
            </a:pPr>
            <a:r>
              <a:rPr lang="en-US" b="1" dirty="0">
                <a:solidFill>
                  <a:schemeClr val="bg1"/>
                </a:solidFill>
                <a:latin typeface="Times New Roman" panose="02020603050405020304" pitchFamily="18" charset="0"/>
                <a:ea typeface="Times New Roman" panose="02020603050405020304" pitchFamily="18" charset="0"/>
              </a:rPr>
              <a:t>Grants average $300,000 to $500,000 plus</a:t>
            </a:r>
          </a:p>
          <a:p>
            <a:pPr marL="1085850" marR="0">
              <a:spcBef>
                <a:spcPts val="0"/>
              </a:spcBef>
              <a:spcAft>
                <a:spcPts val="0"/>
              </a:spcAft>
            </a:pPr>
            <a:endParaRPr lang="en-US" b="1" dirty="0">
              <a:solidFill>
                <a:schemeClr val="bg1"/>
              </a:solidFill>
              <a:latin typeface="Times New Roman" panose="02020603050405020304" pitchFamily="18" charset="0"/>
              <a:ea typeface="Times New Roman" panose="02020603050405020304" pitchFamily="18" charset="0"/>
            </a:endParaRPr>
          </a:p>
          <a:p>
            <a:pPr marL="1371600" marR="0" indent="-285750">
              <a:spcBef>
                <a:spcPts val="0"/>
              </a:spcBef>
              <a:spcAft>
                <a:spcPts val="0"/>
              </a:spcAft>
              <a:buFont typeface="Arial" panose="020B0604020202020204" pitchFamily="34" charset="0"/>
              <a:buChar char="•"/>
            </a:pPr>
            <a:r>
              <a:rPr lang="en-US" b="1" dirty="0">
                <a:solidFill>
                  <a:schemeClr val="bg1"/>
                </a:solidFill>
                <a:latin typeface="Times New Roman" panose="02020603050405020304" pitchFamily="18" charset="0"/>
                <a:ea typeface="Times New Roman" panose="02020603050405020304" pitchFamily="18" charset="0"/>
              </a:rPr>
              <a:t>Dwelling constructed with 15% sweet equity</a:t>
            </a:r>
          </a:p>
          <a:p>
            <a:pPr marL="1371600" marR="0" indent="-285750">
              <a:spcBef>
                <a:spcPts val="0"/>
              </a:spcBef>
              <a:spcAft>
                <a:spcPts val="0"/>
              </a:spcAft>
              <a:buFont typeface="Arial" panose="020B0604020202020204" pitchFamily="34" charset="0"/>
              <a:buChar char="•"/>
            </a:pPr>
            <a:endParaRPr lang="en-US" b="1" dirty="0">
              <a:solidFill>
                <a:schemeClr val="bg1"/>
              </a:solidFill>
              <a:latin typeface="Times New Roman" panose="02020603050405020304" pitchFamily="18" charset="0"/>
              <a:ea typeface="Times New Roman" panose="02020603050405020304" pitchFamily="18" charset="0"/>
            </a:endParaRPr>
          </a:p>
          <a:p>
            <a:pPr marL="1371600" marR="0" indent="-285750">
              <a:spcBef>
                <a:spcPts val="0"/>
              </a:spcBef>
              <a:spcAft>
                <a:spcPts val="0"/>
              </a:spcAft>
              <a:buFont typeface="Arial" panose="020B0604020202020204" pitchFamily="34" charset="0"/>
              <a:buChar char="•"/>
            </a:pPr>
            <a:r>
              <a:rPr lang="en-US" b="1" dirty="0">
                <a:solidFill>
                  <a:schemeClr val="bg1"/>
                </a:solidFill>
                <a:latin typeface="Times New Roman" panose="02020603050405020304" pitchFamily="18" charset="0"/>
                <a:ea typeface="Times New Roman" panose="02020603050405020304" pitchFamily="18" charset="0"/>
              </a:rPr>
              <a:t>Dwelling financed with Direct 502 funds </a:t>
            </a:r>
          </a:p>
          <a:p>
            <a:pPr marL="1371600" marR="0" indent="-285750">
              <a:spcBef>
                <a:spcPts val="0"/>
              </a:spcBef>
              <a:spcAft>
                <a:spcPts val="0"/>
              </a:spcAft>
              <a:buFont typeface="Arial" panose="020B0604020202020204" pitchFamily="34" charset="0"/>
              <a:buChar char="•"/>
            </a:pPr>
            <a:endParaRPr lang="en-US" b="1" dirty="0">
              <a:solidFill>
                <a:schemeClr val="bg1"/>
              </a:solidFill>
              <a:latin typeface="Times New Roman" panose="02020603050405020304" pitchFamily="18" charset="0"/>
              <a:ea typeface="Times New Roman" panose="02020603050405020304" pitchFamily="18" charset="0"/>
            </a:endParaRPr>
          </a:p>
          <a:p>
            <a:pPr marL="1371600" marR="0" indent="-285750">
              <a:spcBef>
                <a:spcPts val="0"/>
              </a:spcBef>
              <a:spcAft>
                <a:spcPts val="0"/>
              </a:spcAft>
              <a:buFont typeface="Arial" panose="020B0604020202020204" pitchFamily="34" charset="0"/>
              <a:buChar char="•"/>
            </a:pPr>
            <a:r>
              <a:rPr lang="en-US" b="1" dirty="0">
                <a:solidFill>
                  <a:schemeClr val="bg1"/>
                </a:solidFill>
                <a:latin typeface="Times New Roman" panose="02020603050405020304" pitchFamily="18" charset="0"/>
                <a:ea typeface="Times New Roman" panose="02020603050405020304" pitchFamily="18" charset="0"/>
              </a:rPr>
              <a:t>Applicants help each other with building the neighborhood </a:t>
            </a:r>
          </a:p>
          <a:p>
            <a:pPr marL="1371600" marR="0" indent="-285750">
              <a:spcBef>
                <a:spcPts val="0"/>
              </a:spcBef>
              <a:spcAft>
                <a:spcPts val="0"/>
              </a:spcAft>
              <a:buFont typeface="Arial" panose="020B0604020202020204" pitchFamily="34" charset="0"/>
              <a:buChar char="•"/>
            </a:pPr>
            <a:endParaRPr lang="en-US" sz="18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b="1"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solidFill>
                  <a:schemeClr val="bg1"/>
                </a:solidFill>
                <a:latin typeface="Times New Roman" panose="02020603050405020304" pitchFamily="18" charset="0"/>
                <a:ea typeface="Times New Roman" panose="02020603050405020304" pitchFamily="18" charset="0"/>
              </a:rPr>
              <a:t>                   </a:t>
            </a:r>
            <a:endParaRPr lang="en-US" sz="1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1640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1866181"/>
          </a:xfrm>
        </p:spPr>
        <p:txBody>
          <a:bodyPr>
            <a:normAutofit/>
          </a:bodyPr>
          <a:lstStyle/>
          <a:p>
            <a:r>
              <a:rPr lang="en-US" dirty="0">
                <a:latin typeface="+mn-lt"/>
              </a:rPr>
              <a:t>Single Family Housing </a:t>
            </a:r>
            <a:br>
              <a:rPr lang="en-US" dirty="0">
                <a:latin typeface="+mn-lt"/>
              </a:rPr>
            </a:br>
            <a:r>
              <a:rPr lang="en-US" dirty="0">
                <a:latin typeface="+mn-lt"/>
              </a:rPr>
              <a:t>Section 533 Housing Preservation Grant Program</a:t>
            </a: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pic>
        <p:nvPicPr>
          <p:cNvPr id="3074" name="Picture 2" descr="Builder taking measurements">
            <a:extLst>
              <a:ext uri="{FF2B5EF4-FFF2-40B4-BE49-F238E27FC236}">
                <a16:creationId xmlns:a16="http://schemas.microsoft.com/office/drawing/2014/main" id="{7A2526D3-373F-FD23-3B2E-321896EE5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2337669"/>
            <a:ext cx="5454068" cy="2402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EC0B98-7A91-6356-A472-423CAD004778}"/>
              </a:ext>
            </a:extLst>
          </p:cNvPr>
          <p:cNvSpPr txBox="1"/>
          <p:nvPr/>
        </p:nvSpPr>
        <p:spPr>
          <a:xfrm>
            <a:off x="5567079" y="5228249"/>
            <a:ext cx="6100762" cy="646331"/>
          </a:xfrm>
          <a:prstGeom prst="rect">
            <a:avLst/>
          </a:prstGeom>
          <a:noFill/>
        </p:spPr>
        <p:txBody>
          <a:bodyPr wrap="square">
            <a:spAutoFit/>
          </a:bodyPr>
          <a:lstStyle/>
          <a:p>
            <a:r>
              <a:rPr lang="en-US" dirty="0">
                <a:solidFill>
                  <a:schemeClr val="bg1"/>
                </a:solidFill>
              </a:rPr>
              <a:t>https://www.rd.usda.gov/programs-services/single-family-housing-programs/housing-preservation-grants</a:t>
            </a:r>
          </a:p>
        </p:txBody>
      </p:sp>
    </p:spTree>
    <p:extLst>
      <p:ext uri="{BB962C8B-B14F-4D97-AF65-F5344CB8AC3E}">
        <p14:creationId xmlns:p14="http://schemas.microsoft.com/office/powerpoint/2010/main" val="24959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529846" y="231066"/>
            <a:ext cx="10718466" cy="2570857"/>
          </a:xfrm>
        </p:spPr>
        <p:txBody>
          <a:bodyPr>
            <a:normAutofit/>
          </a:bodyPr>
          <a:lstStyle/>
          <a:p>
            <a:br>
              <a:rPr lang="en-US" dirty="0">
                <a:latin typeface="+mn-lt"/>
              </a:rPr>
            </a:br>
            <a:r>
              <a:rPr lang="en-US" dirty="0">
                <a:latin typeface="+mn-lt"/>
              </a:rPr>
              <a:t>Single Family Housing </a:t>
            </a:r>
            <a:br>
              <a:rPr lang="en-US" dirty="0">
                <a:latin typeface="+mn-lt"/>
              </a:rPr>
            </a:br>
            <a:r>
              <a:rPr lang="en-US" dirty="0">
                <a:latin typeface="+mn-lt"/>
              </a:rPr>
              <a:t>Section 533 Housing Preservation Grant Program</a:t>
            </a:r>
            <a:br>
              <a:rPr lang="en-US" dirty="0">
                <a:latin typeface="+mn-lt"/>
              </a:rPr>
            </a:b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sp>
        <p:nvSpPr>
          <p:cNvPr id="6" name="TextBox 5">
            <a:extLst>
              <a:ext uri="{FF2B5EF4-FFF2-40B4-BE49-F238E27FC236}">
                <a16:creationId xmlns:a16="http://schemas.microsoft.com/office/drawing/2014/main" id="{23A77112-AC46-5505-A026-EBAE8087A38C}"/>
              </a:ext>
            </a:extLst>
          </p:cNvPr>
          <p:cNvSpPr txBox="1"/>
          <p:nvPr/>
        </p:nvSpPr>
        <p:spPr>
          <a:xfrm>
            <a:off x="1317071" y="2172749"/>
            <a:ext cx="8581938" cy="3416320"/>
          </a:xfrm>
          <a:prstGeom prst="rect">
            <a:avLst/>
          </a:prstGeom>
          <a:noFill/>
        </p:spPr>
        <p:txBody>
          <a:bodyPr wrap="square" rtlCol="0">
            <a:spAutoFit/>
          </a:bodyPr>
          <a:lstStyle/>
          <a:p>
            <a:pPr marL="108585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r>
              <a:rPr lang="en-US" sz="1800" b="1" dirty="0">
                <a:solidFill>
                  <a:schemeClr val="bg1"/>
                </a:solidFill>
                <a:effectLst/>
                <a:latin typeface="Times New Roman" panose="02020603050405020304" pitchFamily="18" charset="0"/>
                <a:ea typeface="Times New Roman" panose="02020603050405020304" pitchFamily="18" charset="0"/>
              </a:rPr>
              <a:t>Purpose – </a:t>
            </a:r>
            <a:r>
              <a:rPr lang="en-US" sz="1800" dirty="0">
                <a:solidFill>
                  <a:schemeClr val="bg1"/>
                </a:solidFill>
                <a:effectLst/>
                <a:latin typeface="Times New Roman" panose="02020603050405020304" pitchFamily="18" charset="0"/>
                <a:ea typeface="Times New Roman" panose="02020603050405020304" pitchFamily="18" charset="0"/>
              </a:rPr>
              <a:t>Provides grants to sponsoring organizations </a:t>
            </a:r>
          </a:p>
          <a:p>
            <a:pPr marL="1085850" marR="0" indent="28575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for the repair or rehabilitation of housing occupied by </a:t>
            </a:r>
          </a:p>
          <a:p>
            <a:pPr marL="1085850" marR="0" indent="28575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low and very-low-income families. </a:t>
            </a:r>
          </a:p>
          <a:p>
            <a:pPr marL="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b="1" dirty="0">
                <a:solidFill>
                  <a:schemeClr val="bg1"/>
                </a:solidFill>
                <a:latin typeface="Times New Roman" panose="02020603050405020304" pitchFamily="18" charset="0"/>
                <a:ea typeface="Times New Roman" panose="02020603050405020304" pitchFamily="18" charset="0"/>
              </a:rPr>
              <a:t>	    </a:t>
            </a:r>
            <a:r>
              <a:rPr lang="en-US" sz="1800" b="1" dirty="0">
                <a:solidFill>
                  <a:schemeClr val="bg1"/>
                </a:solidFill>
                <a:effectLst/>
                <a:latin typeface="Times New Roman" panose="02020603050405020304" pitchFamily="18" charset="0"/>
                <a:ea typeface="Times New Roman" panose="02020603050405020304" pitchFamily="18" charset="0"/>
              </a:rPr>
              <a:t>Eligibility</a:t>
            </a:r>
            <a:r>
              <a:rPr lang="en-US" sz="1800" dirty="0">
                <a:solidFill>
                  <a:schemeClr val="bg1"/>
                </a:solidFill>
                <a:effectLst/>
                <a:latin typeface="Times New Roman" panose="02020603050405020304" pitchFamily="18" charset="0"/>
                <a:ea typeface="Times New Roman" panose="02020603050405020304" pitchFamily="18" charset="0"/>
              </a:rPr>
              <a:t> – organization must be a non-profit, federally	recognized tribe</a:t>
            </a:r>
          </a:p>
          <a:p>
            <a:pPr marL="0" marR="0">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 and/or state or local governmental entity.</a:t>
            </a:r>
          </a:p>
          <a:p>
            <a:pPr marL="0" marR="0">
              <a:spcBef>
                <a:spcPts val="0"/>
              </a:spcBef>
              <a:spcAft>
                <a:spcPts val="0"/>
              </a:spcAft>
            </a:pPr>
            <a:endParaRPr lang="en-US" sz="1800"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b="1" dirty="0">
                <a:solidFill>
                  <a:schemeClr val="bg1"/>
                </a:solidFill>
                <a:latin typeface="Times New Roman" panose="02020603050405020304" pitchFamily="18" charset="0"/>
                <a:ea typeface="Times New Roman" panose="02020603050405020304" pitchFamily="18" charset="0"/>
              </a:rPr>
              <a:t>                    </a:t>
            </a:r>
            <a:r>
              <a:rPr lang="en-US" sz="1800" b="1" dirty="0">
                <a:solidFill>
                  <a:schemeClr val="bg1"/>
                </a:solidFill>
                <a:effectLst/>
                <a:latin typeface="Times New Roman" panose="02020603050405020304" pitchFamily="18" charset="0"/>
                <a:ea typeface="Times New Roman" panose="02020603050405020304" pitchFamily="18" charset="0"/>
              </a:rPr>
              <a:t>Advantages</a:t>
            </a:r>
            <a:r>
              <a:rPr lang="en-US" sz="1800" dirty="0">
                <a:solidFill>
                  <a:schemeClr val="bg1"/>
                </a:solidFill>
                <a:effectLst/>
                <a:latin typeface="Times New Roman" panose="02020603050405020304" pitchFamily="18" charset="0"/>
                <a:ea typeface="Times New Roman" panose="02020603050405020304" pitchFamily="18" charset="0"/>
              </a:rPr>
              <a:t> – provides grants or low interest loans to repair and rehabilitate  </a:t>
            </a:r>
          </a:p>
          <a:p>
            <a:pPr marL="0" marR="0">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both homeowner and rental property owners.  Includes administrative </a:t>
            </a:r>
          </a:p>
          <a:p>
            <a:pPr marL="0" marR="0">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expenses, labor and materials, handicap accessible features and the repair of</a:t>
            </a:r>
          </a:p>
          <a:p>
            <a:pPr marL="0" marR="0">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 electrical wiring, foundations, roofs, heating systems and waste/water  </a:t>
            </a:r>
          </a:p>
          <a:p>
            <a:pPr marL="0" marR="0">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disposal systems. </a:t>
            </a:r>
          </a:p>
        </p:txBody>
      </p:sp>
    </p:spTree>
    <p:extLst>
      <p:ext uri="{BB962C8B-B14F-4D97-AF65-F5344CB8AC3E}">
        <p14:creationId xmlns:p14="http://schemas.microsoft.com/office/powerpoint/2010/main" val="3291628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3963430"/>
          </a:xfrm>
        </p:spPr>
        <p:txBody>
          <a:bodyPr>
            <a:normAutofit/>
          </a:bodyPr>
          <a:lstStyle/>
          <a:p>
            <a:r>
              <a:rPr lang="en-US" dirty="0">
                <a:latin typeface="+mn-lt"/>
              </a:rPr>
              <a:t>Single Family Housing </a:t>
            </a:r>
            <a:br>
              <a:rPr lang="en-US" dirty="0">
                <a:latin typeface="+mn-lt"/>
              </a:rPr>
            </a:br>
            <a:r>
              <a:rPr lang="en-US" dirty="0">
                <a:latin typeface="+mn-lt"/>
              </a:rPr>
              <a:t>Section 524 Site Loans</a:t>
            </a:r>
            <a:br>
              <a:rPr lang="en-US" dirty="0">
                <a:latin typeface="+mn-lt"/>
              </a:rPr>
            </a:br>
            <a:br>
              <a:rPr lang="en-US" dirty="0">
                <a:latin typeface="+mn-lt"/>
              </a:rPr>
            </a:br>
            <a:br>
              <a:rPr lang="en-US" dirty="0">
                <a:latin typeface="+mn-lt"/>
              </a:rPr>
            </a:br>
            <a:br>
              <a:rPr lang="en-US" dirty="0">
                <a:latin typeface="+mn-lt"/>
              </a:rPr>
            </a:b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pic>
        <p:nvPicPr>
          <p:cNvPr id="2050" name="Picture 2" descr="Models of houses">
            <a:extLst>
              <a:ext uri="{FF2B5EF4-FFF2-40B4-BE49-F238E27FC236}">
                <a16:creationId xmlns:a16="http://schemas.microsoft.com/office/drawing/2014/main" id="{FF63E977-A000-09D8-8477-F4138BA4A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850" y="2104438"/>
            <a:ext cx="7082780" cy="3119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92B2BC-EF25-D911-CA38-9B2781655502}"/>
              </a:ext>
            </a:extLst>
          </p:cNvPr>
          <p:cNvSpPr txBox="1"/>
          <p:nvPr/>
        </p:nvSpPr>
        <p:spPr>
          <a:xfrm>
            <a:off x="5449554" y="5711975"/>
            <a:ext cx="6100762" cy="646331"/>
          </a:xfrm>
          <a:prstGeom prst="rect">
            <a:avLst/>
          </a:prstGeom>
          <a:noFill/>
        </p:spPr>
        <p:txBody>
          <a:bodyPr wrap="square">
            <a:spAutoFit/>
          </a:bodyPr>
          <a:lstStyle/>
          <a:p>
            <a:r>
              <a:rPr lang="en-US" dirty="0">
                <a:solidFill>
                  <a:schemeClr val="bg1"/>
                </a:solidFill>
              </a:rPr>
              <a:t>https://www.rd.usda.gov/programs-services/single-family-housing-programs/rural-housing-site-loans</a:t>
            </a:r>
          </a:p>
        </p:txBody>
      </p:sp>
    </p:spTree>
    <p:extLst>
      <p:ext uri="{BB962C8B-B14F-4D97-AF65-F5344CB8AC3E}">
        <p14:creationId xmlns:p14="http://schemas.microsoft.com/office/powerpoint/2010/main" val="2973551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1E0937-72E0-4D0F-8AB1-561DB3A6FD49}"/>
              </a:ext>
            </a:extLst>
          </p:cNvPr>
          <p:cNvSpPr>
            <a:spLocks noGrp="1"/>
          </p:cNvSpPr>
          <p:nvPr>
            <p:ph type="title"/>
          </p:nvPr>
        </p:nvSpPr>
        <p:spPr>
          <a:xfrm>
            <a:off x="831850" y="449180"/>
            <a:ext cx="10718466" cy="1723569"/>
          </a:xfrm>
        </p:spPr>
        <p:txBody>
          <a:bodyPr>
            <a:normAutofit/>
          </a:bodyPr>
          <a:lstStyle/>
          <a:p>
            <a:r>
              <a:rPr lang="en-US" dirty="0">
                <a:latin typeface="+mn-lt"/>
              </a:rPr>
              <a:t>Single Family Housing </a:t>
            </a:r>
            <a:br>
              <a:rPr lang="en-US" dirty="0">
                <a:latin typeface="+mn-lt"/>
              </a:rPr>
            </a:br>
            <a:r>
              <a:rPr lang="en-US" dirty="0">
                <a:latin typeface="+mn-lt"/>
              </a:rPr>
              <a:t>Section 524 Site Loans</a:t>
            </a: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3036E796-5AEC-4524-A418-4E2092E4AE7C}"/>
              </a:ext>
            </a:extLst>
          </p:cNvPr>
          <p:cNvPicPr>
            <a:picLocks noChangeAspect="1"/>
          </p:cNvPicPr>
          <p:nvPr/>
        </p:nvPicPr>
        <p:blipFill>
          <a:blip r:embed="rId3"/>
          <a:stretch>
            <a:fillRect/>
          </a:stretch>
        </p:blipFill>
        <p:spPr>
          <a:xfrm>
            <a:off x="9677400" y="822859"/>
            <a:ext cx="2183338" cy="480719"/>
          </a:xfrm>
          <a:prstGeom prst="rect">
            <a:avLst/>
          </a:prstGeom>
        </p:spPr>
      </p:pic>
      <p:sp>
        <p:nvSpPr>
          <p:cNvPr id="2" name="TextBox 1">
            <a:extLst>
              <a:ext uri="{FF2B5EF4-FFF2-40B4-BE49-F238E27FC236}">
                <a16:creationId xmlns:a16="http://schemas.microsoft.com/office/drawing/2014/main" id="{A42BC9A1-B43E-A4C4-687F-11968E578DDD}"/>
              </a:ext>
            </a:extLst>
          </p:cNvPr>
          <p:cNvSpPr txBox="1"/>
          <p:nvPr/>
        </p:nvSpPr>
        <p:spPr>
          <a:xfrm>
            <a:off x="831850" y="1929468"/>
            <a:ext cx="10166117" cy="3970318"/>
          </a:xfrm>
          <a:prstGeom prst="rect">
            <a:avLst/>
          </a:prstGeom>
          <a:noFill/>
        </p:spPr>
        <p:txBody>
          <a:bodyPr wrap="square" rtlCol="0">
            <a:spAutoFit/>
          </a:bodyPr>
          <a:lstStyle/>
          <a:p>
            <a:pPr marR="0" lvl="0">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rPr>
              <a:t>Purpose</a:t>
            </a:r>
          </a:p>
          <a:p>
            <a:pPr marR="0" lvl="0">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Rural Housing site loans provide two types of loans to purchase and develop housing sites for low- 	and moderate-income families:</a:t>
            </a:r>
          </a:p>
          <a:p>
            <a:pPr marL="114300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 </a:t>
            </a:r>
          </a:p>
          <a:p>
            <a:pPr marL="91440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Section 524 loans: are made to acquire and develop sites for low- or moderate-income families, with no restriction as to the method of construction.  </a:t>
            </a:r>
          </a:p>
          <a:p>
            <a:pPr marL="914400" marR="0">
              <a:spcBef>
                <a:spcPts val="0"/>
              </a:spcBef>
              <a:spcAft>
                <a:spcPts val="0"/>
              </a:spcAft>
            </a:pPr>
            <a:r>
              <a:rPr lang="en-US" sz="1800" dirty="0">
                <a:solidFill>
                  <a:schemeClr val="bg1"/>
                </a:solidFill>
                <a:effectLst/>
                <a:latin typeface="Times New Roman" panose="02020603050405020304" pitchFamily="18" charset="0"/>
                <a:ea typeface="Times New Roman" panose="02020603050405020304" pitchFamily="18" charset="0"/>
              </a:rPr>
              <a:t> </a:t>
            </a:r>
          </a:p>
          <a:p>
            <a:pPr marR="0" lvl="0">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rPr>
              <a:t>Eligibility </a:t>
            </a:r>
            <a:endParaRPr lang="en-US" b="1" dirty="0">
              <a:solidFill>
                <a:schemeClr val="bg1"/>
              </a:solidFill>
              <a:latin typeface="Times New Roman" panose="02020603050405020304" pitchFamily="18" charset="0"/>
              <a:ea typeface="Times New Roman" panose="02020603050405020304" pitchFamily="18" charset="0"/>
            </a:endParaRPr>
          </a:p>
          <a:p>
            <a:pPr marR="0" lvl="0">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Site loans are made to provide financing for the purchase and development of housing sites for 	low- and moderate-income families in eligible areas.</a:t>
            </a:r>
          </a:p>
          <a:p>
            <a:pPr marL="1143000" marR="0">
              <a:spcBef>
                <a:spcPts val="0"/>
              </a:spcBef>
              <a:spcAft>
                <a:spcPts val="0"/>
              </a:spcAft>
            </a:pPr>
            <a:r>
              <a:rPr lang="en-US" sz="1800" u="none" strike="noStrike" dirty="0">
                <a:solidFill>
                  <a:schemeClr val="bg1"/>
                </a:solidFill>
                <a:effectLst/>
                <a:latin typeface="Times New Roman" panose="02020603050405020304" pitchFamily="18" charset="0"/>
                <a:ea typeface="Times New Roman" panose="02020603050405020304" pitchFamily="18" charset="0"/>
              </a:rPr>
              <a:t> </a:t>
            </a:r>
            <a:endParaRPr lang="en-US" sz="1800" dirty="0">
              <a:solidFill>
                <a:schemeClr val="bg1"/>
              </a:solidFill>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rPr>
              <a:t>Loan Terms</a:t>
            </a:r>
            <a:endParaRPr lang="en-US" sz="1800" dirty="0">
              <a:solidFill>
                <a:schemeClr val="bg1"/>
              </a:solidFill>
              <a:effectLst/>
              <a:latin typeface="Times New Roman" panose="02020603050405020304" pitchFamily="18" charset="0"/>
              <a:ea typeface="Times New Roman" panose="02020603050405020304" pitchFamily="18" charset="0"/>
            </a:endParaRPr>
          </a:p>
          <a:p>
            <a:pPr marL="800100" lvl="1" indent="-342900" algn="just">
              <a:buFont typeface="Symbol" panose="05050102010706020507" pitchFamily="18" charset="2"/>
              <a:buChar char=""/>
            </a:pPr>
            <a:r>
              <a:rPr lang="en-US" dirty="0">
                <a:solidFill>
                  <a:schemeClr val="bg1"/>
                </a:solidFill>
                <a:effectLst/>
                <a:latin typeface="Times New Roman" panose="02020603050405020304" pitchFamily="18" charset="0"/>
                <a:ea typeface="Times New Roman" panose="02020603050405020304" pitchFamily="18" charset="0"/>
              </a:rPr>
              <a:t>2-year loans</a:t>
            </a:r>
          </a:p>
          <a:p>
            <a:pPr marL="800100" lvl="1" indent="-342900">
              <a:buFont typeface="Symbol" panose="05050102010706020507" pitchFamily="18" charset="2"/>
              <a:buChar char=""/>
            </a:pPr>
            <a:r>
              <a:rPr lang="en-US" dirty="0">
                <a:solidFill>
                  <a:schemeClr val="bg1"/>
                </a:solidFill>
                <a:effectLst/>
                <a:latin typeface="Times New Roman" panose="02020603050405020304" pitchFamily="18" charset="0"/>
                <a:ea typeface="Times New Roman" panose="02020603050405020304" pitchFamily="18" charset="0"/>
              </a:rPr>
              <a:t>Section 524 loans: below-market-rate established and published monthly, fixed at closing.</a:t>
            </a:r>
          </a:p>
        </p:txBody>
      </p:sp>
    </p:spTree>
    <p:extLst>
      <p:ext uri="{BB962C8B-B14F-4D97-AF65-F5344CB8AC3E}">
        <p14:creationId xmlns:p14="http://schemas.microsoft.com/office/powerpoint/2010/main" val="1505133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F95181-E5A5-45CE-AA9B-9140A0494161}"/>
              </a:ext>
            </a:extLst>
          </p:cNvPr>
          <p:cNvPicPr>
            <a:picLocks noChangeAspect="1"/>
          </p:cNvPicPr>
          <p:nvPr/>
        </p:nvPicPr>
        <p:blipFill>
          <a:blip r:embed="rId3"/>
          <a:stretch>
            <a:fillRect/>
          </a:stretch>
        </p:blipFill>
        <p:spPr>
          <a:xfrm>
            <a:off x="9871953" y="199842"/>
            <a:ext cx="2183338" cy="480719"/>
          </a:xfrm>
          <a:prstGeom prst="rect">
            <a:avLst/>
          </a:prstGeom>
        </p:spPr>
      </p:pic>
      <p:sp>
        <p:nvSpPr>
          <p:cNvPr id="5" name="Content Placeholder 3">
            <a:extLst>
              <a:ext uri="{FF2B5EF4-FFF2-40B4-BE49-F238E27FC236}">
                <a16:creationId xmlns:a16="http://schemas.microsoft.com/office/drawing/2014/main" id="{ABE63EB1-81CE-4DF3-81FD-26A91039CB67}"/>
              </a:ext>
            </a:extLst>
          </p:cNvPr>
          <p:cNvSpPr txBox="1">
            <a:spLocks/>
          </p:cNvSpPr>
          <p:nvPr/>
        </p:nvSpPr>
        <p:spPr>
          <a:xfrm>
            <a:off x="724677" y="2129547"/>
            <a:ext cx="10742645" cy="4377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n-lt"/>
              </a:rPr>
              <a:t> </a:t>
            </a:r>
            <a:endParaRPr lang="en-US" dirty="0"/>
          </a:p>
          <a:p>
            <a:endParaRPr lang="en-US" dirty="0"/>
          </a:p>
        </p:txBody>
      </p:sp>
      <p:sp>
        <p:nvSpPr>
          <p:cNvPr id="6" name="object 7">
            <a:extLst>
              <a:ext uri="{FF2B5EF4-FFF2-40B4-BE49-F238E27FC236}">
                <a16:creationId xmlns:a16="http://schemas.microsoft.com/office/drawing/2014/main" id="{56D8EDB8-1C06-4BD7-ACD4-FFFCE05B86E1}"/>
              </a:ext>
            </a:extLst>
          </p:cNvPr>
          <p:cNvSpPr txBox="1">
            <a:spLocks noGrp="1"/>
          </p:cNvSpPr>
          <p:nvPr>
            <p:ph type="title"/>
          </p:nvPr>
        </p:nvSpPr>
        <p:spPr>
          <a:xfrm>
            <a:off x="838200" y="772760"/>
            <a:ext cx="10515600" cy="692497"/>
          </a:xfrm>
          <a:prstGeom prst="rect">
            <a:avLst/>
          </a:prstGeom>
        </p:spPr>
        <p:txBody>
          <a:bodyPr vert="horz" wrap="square" lIns="0" tIns="0" rIns="0" bIns="0" rtlCol="0">
            <a:spAutoFit/>
          </a:bodyPr>
          <a:lstStyle/>
          <a:p>
            <a:pPr marL="16977" lvl="0" defTabSz="914400">
              <a:spcBef>
                <a:spcPts val="0"/>
              </a:spcBef>
              <a:defRPr/>
            </a:pPr>
            <a:r>
              <a:rPr lang="en-US" sz="3200" dirty="0">
                <a:latin typeface="Calibri"/>
                <a:ea typeface="+mn-ea"/>
                <a:cs typeface="Calibri"/>
              </a:rPr>
              <a:t>Updates </a:t>
            </a:r>
            <a:br>
              <a:rPr lang="en-US" sz="1800" b="0" i="1" dirty="0">
                <a:latin typeface="Calibri"/>
                <a:ea typeface="+mn-ea"/>
                <a:cs typeface="Calibri"/>
              </a:rPr>
            </a:br>
            <a:endParaRPr kumimoji="0" sz="1800" b="0" i="1" u="none" strike="noStrike" kern="1200" cap="none" spc="0" normalizeH="0" baseline="0" noProof="0" dirty="0">
              <a:ln>
                <a:noFill/>
              </a:ln>
              <a:effectLst/>
              <a:uLnTx/>
              <a:uFillTx/>
              <a:latin typeface="Calibri"/>
              <a:ea typeface="+mn-ea"/>
              <a:cs typeface="Calibri"/>
            </a:endParaRPr>
          </a:p>
        </p:txBody>
      </p:sp>
      <p:sp>
        <p:nvSpPr>
          <p:cNvPr id="2" name="TextBox 1">
            <a:extLst>
              <a:ext uri="{FF2B5EF4-FFF2-40B4-BE49-F238E27FC236}">
                <a16:creationId xmlns:a16="http://schemas.microsoft.com/office/drawing/2014/main" id="{A2939E78-2FF8-4EBD-8083-3012020F618D}"/>
              </a:ext>
            </a:extLst>
          </p:cNvPr>
          <p:cNvSpPr txBox="1"/>
          <p:nvPr/>
        </p:nvSpPr>
        <p:spPr>
          <a:xfrm>
            <a:off x="443917" y="2129547"/>
            <a:ext cx="11367782" cy="3539430"/>
          </a:xfrm>
          <a:prstGeom prst="rect">
            <a:avLst/>
          </a:prstGeom>
          <a:noFill/>
        </p:spPr>
        <p:txBody>
          <a:bodyPr wrap="square" rtlCol="0">
            <a:spAutoFit/>
          </a:bodyPr>
          <a:lstStyle/>
          <a:p>
            <a:r>
              <a:rPr lang="en-US" sz="2400" dirty="0">
                <a:solidFill>
                  <a:srgbClr val="003142"/>
                </a:solidFill>
              </a:rPr>
              <a:t>Most are delivered through:</a:t>
            </a:r>
          </a:p>
          <a:p>
            <a:endParaRPr lang="en-US" sz="2400" dirty="0">
              <a:solidFill>
                <a:srgbClr val="003142"/>
              </a:solidFill>
            </a:endParaRPr>
          </a:p>
          <a:p>
            <a:pPr marL="342900" indent="-342900">
              <a:buFont typeface="Arial" panose="020B0604020202020204" pitchFamily="34" charset="0"/>
              <a:buChar char="•"/>
            </a:pPr>
            <a:r>
              <a:rPr lang="en-US" sz="2400" dirty="0">
                <a:solidFill>
                  <a:srgbClr val="003142"/>
                </a:solidFill>
              </a:rPr>
              <a:t>GovDelivery (policy changes) and/or</a:t>
            </a:r>
          </a:p>
          <a:p>
            <a:pPr marL="342900" indent="-342900">
              <a:buFont typeface="Arial" panose="020B0604020202020204" pitchFamily="34" charset="0"/>
              <a:buChar char="•"/>
            </a:pPr>
            <a:r>
              <a:rPr lang="en-US" sz="2400" dirty="0">
                <a:solidFill>
                  <a:srgbClr val="003142"/>
                </a:solidFill>
              </a:rPr>
              <a:t>Procedure Notices (PNs – procedure </a:t>
            </a:r>
          </a:p>
          <a:p>
            <a:r>
              <a:rPr lang="en-US" sz="2400" dirty="0">
                <a:solidFill>
                  <a:srgbClr val="003142"/>
                </a:solidFill>
              </a:rPr>
              <a:t>     changes)</a:t>
            </a:r>
          </a:p>
          <a:p>
            <a:endParaRPr lang="en-US" sz="2400" dirty="0">
              <a:solidFill>
                <a:srgbClr val="003142"/>
              </a:solidFill>
            </a:endParaRPr>
          </a:p>
          <a:p>
            <a:r>
              <a:rPr lang="en-US" sz="3200" dirty="0">
                <a:latin typeface="+mn-lt"/>
              </a:rPr>
              <a:t>Subscribe for program updates-by-email at:</a:t>
            </a:r>
          </a:p>
          <a:p>
            <a:pPr marL="65088" indent="228600">
              <a:buNone/>
            </a:pPr>
            <a:r>
              <a:rPr lang="en-US" sz="2400" u="sng" dirty="0">
                <a:solidFill>
                  <a:srgbClr val="0070C0"/>
                </a:solidFill>
                <a:hlinkClick r:id="rId4">
                  <a:extLst>
                    <a:ext uri="{A12FA001-AC4F-418D-AE19-62706E023703}">
                      <ahyp:hlinkClr xmlns:ahyp="http://schemas.microsoft.com/office/drawing/2018/hyperlinkcolor" val="tx"/>
                    </a:ext>
                  </a:extLst>
                </a:hlinkClick>
              </a:rPr>
              <a:t>https://public.govdelivery.com/accounts/USDARD/subscriber/topics?qsp=USDARD_25</a:t>
            </a:r>
            <a:endParaRPr lang="en-US" sz="2400" dirty="0">
              <a:solidFill>
                <a:srgbClr val="0070C0"/>
              </a:solidFill>
            </a:endParaRPr>
          </a:p>
          <a:p>
            <a:endParaRPr lang="en-US" sz="2400" dirty="0">
              <a:solidFill>
                <a:srgbClr val="003142"/>
              </a:solidFill>
            </a:endParaRPr>
          </a:p>
        </p:txBody>
      </p:sp>
      <p:pic>
        <p:nvPicPr>
          <p:cNvPr id="8" name="Picture 7">
            <a:extLst>
              <a:ext uri="{FF2B5EF4-FFF2-40B4-BE49-F238E27FC236}">
                <a16:creationId xmlns:a16="http://schemas.microsoft.com/office/drawing/2014/main" id="{8197C31A-5500-4609-8EF9-04AFB572F1E1}"/>
              </a:ext>
            </a:extLst>
          </p:cNvPr>
          <p:cNvPicPr>
            <a:picLocks noChangeAspect="1"/>
          </p:cNvPicPr>
          <p:nvPr/>
        </p:nvPicPr>
        <p:blipFill>
          <a:blip r:embed="rId5"/>
          <a:stretch>
            <a:fillRect/>
          </a:stretch>
        </p:blipFill>
        <p:spPr>
          <a:xfrm>
            <a:off x="8053431" y="1703592"/>
            <a:ext cx="4064456" cy="2000721"/>
          </a:xfrm>
          <a:prstGeom prst="rect">
            <a:avLst/>
          </a:prstGeom>
        </p:spPr>
      </p:pic>
    </p:spTree>
    <p:extLst>
      <p:ext uri="{BB962C8B-B14F-4D97-AF65-F5344CB8AC3E}">
        <p14:creationId xmlns:p14="http://schemas.microsoft.com/office/powerpoint/2010/main" val="368001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4" name="Text Box 8"/>
          <p:cNvSpPr txBox="1">
            <a:spLocks noChangeArrowheads="1"/>
          </p:cNvSpPr>
          <p:nvPr/>
        </p:nvSpPr>
        <p:spPr bwMode="auto">
          <a:xfrm>
            <a:off x="7086600" y="6172201"/>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r>
              <a:rPr lang="en-US" sz="1200" b="1" dirty="0">
                <a:solidFill>
                  <a:schemeClr val="bg1"/>
                </a:solidFill>
                <a:latin typeface="Century Schoolbook" pitchFamily="18" charset="0"/>
              </a:rPr>
              <a:t>Biloxi</a:t>
            </a:r>
          </a:p>
        </p:txBody>
      </p:sp>
      <p:pic>
        <p:nvPicPr>
          <p:cNvPr id="3" name="Picture 2">
            <a:extLst>
              <a:ext uri="{FF2B5EF4-FFF2-40B4-BE49-F238E27FC236}">
                <a16:creationId xmlns:a16="http://schemas.microsoft.com/office/drawing/2014/main" id="{C767379C-45A4-04EC-EC2B-FCAAB9592BA8}"/>
              </a:ext>
            </a:extLst>
          </p:cNvPr>
          <p:cNvPicPr>
            <a:picLocks noChangeAspect="1"/>
          </p:cNvPicPr>
          <p:nvPr/>
        </p:nvPicPr>
        <p:blipFill>
          <a:blip r:embed="rId2"/>
          <a:stretch>
            <a:fillRect/>
          </a:stretch>
        </p:blipFill>
        <p:spPr>
          <a:xfrm>
            <a:off x="2046913" y="73403"/>
            <a:ext cx="7096760" cy="6711194"/>
          </a:xfrm>
          <a:prstGeom prst="rect">
            <a:avLst/>
          </a:prstGeom>
        </p:spPr>
      </p:pic>
    </p:spTree>
    <p:extLst>
      <p:ext uri="{BB962C8B-B14F-4D97-AF65-F5344CB8AC3E}">
        <p14:creationId xmlns:p14="http://schemas.microsoft.com/office/powerpoint/2010/main" val="3840419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29656" y="4548382"/>
            <a:ext cx="346841" cy="1658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3329656" y="4785452"/>
            <a:ext cx="346841" cy="1658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p:nvSpPr>
        <p:spPr>
          <a:xfrm>
            <a:off x="3969536" y="4797455"/>
            <a:ext cx="346841" cy="1658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p:cNvSpPr/>
          <p:nvPr/>
        </p:nvSpPr>
        <p:spPr>
          <a:xfrm>
            <a:off x="4896896" y="4821545"/>
            <a:ext cx="482626" cy="14174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1" name="Rectangle 20"/>
          <p:cNvSpPr/>
          <p:nvPr/>
        </p:nvSpPr>
        <p:spPr>
          <a:xfrm>
            <a:off x="2998487" y="3004916"/>
            <a:ext cx="346841" cy="79828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3751825" y="2156459"/>
            <a:ext cx="391131"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2398179" y="2581808"/>
            <a:ext cx="308474"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4487993" y="2665492"/>
            <a:ext cx="308474"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5088224" y="2680432"/>
            <a:ext cx="513730"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2426943" y="2077421"/>
            <a:ext cx="256544"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2038442" y="2080561"/>
            <a:ext cx="265177" cy="797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4550002" y="2165488"/>
            <a:ext cx="391131"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4080145" y="2683940"/>
            <a:ext cx="391131"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4422053" y="4516015"/>
            <a:ext cx="391131"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3671919" y="4519967"/>
            <a:ext cx="391131"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4054460" y="4998909"/>
            <a:ext cx="391131" cy="829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7744570" y="2778511"/>
            <a:ext cx="618882" cy="5215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7356281" y="5330540"/>
            <a:ext cx="618882" cy="5215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7356281" y="5706364"/>
            <a:ext cx="618882" cy="5215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615704" y="1814793"/>
            <a:ext cx="346841" cy="1658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2" name="Rectangle 41"/>
          <p:cNvSpPr/>
          <p:nvPr/>
        </p:nvSpPr>
        <p:spPr>
          <a:xfrm>
            <a:off x="594683" y="3970497"/>
            <a:ext cx="346841" cy="1658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39" name="Picture 4" descr="MPj038267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018760" y="2345939"/>
            <a:ext cx="2449513" cy="3434767"/>
          </a:xfrm>
          <a:prstGeom prst="rect">
            <a:avLst/>
          </a:prstGeom>
          <a:noFill/>
          <a:ln w="57150">
            <a:solidFill>
              <a:srgbClr val="003142"/>
            </a:solidFill>
            <a:miter lim="800000"/>
            <a:headEnd/>
            <a:tailEnd/>
          </a:ln>
          <a:effectLst>
            <a:outerShdw dist="35921" dir="2700000" algn="ctr" rotWithShape="0">
              <a:srgbClr val="808080"/>
            </a:outerShdw>
            <a:softEdge rad="12700"/>
          </a:effectLst>
          <a:extLst>
            <a:ext uri="{909E8E84-426E-40DD-AFC4-6F175D3DCCD1}">
              <a14:hiddenFill xmlns:a14="http://schemas.microsoft.com/office/drawing/2010/main">
                <a:solidFill>
                  <a:srgbClr val="FFFFFF"/>
                </a:solidFill>
              </a14:hiddenFill>
            </a:ext>
          </a:extLst>
        </p:spPr>
      </p:pic>
      <p:sp>
        <p:nvSpPr>
          <p:cNvPr id="36" name="object 7">
            <a:extLst>
              <a:ext uri="{FF2B5EF4-FFF2-40B4-BE49-F238E27FC236}">
                <a16:creationId xmlns:a16="http://schemas.microsoft.com/office/drawing/2014/main" id="{FAEB15CE-C015-4FBE-B813-CF9800DDCCBC}"/>
              </a:ext>
            </a:extLst>
          </p:cNvPr>
          <p:cNvSpPr txBox="1"/>
          <p:nvPr/>
        </p:nvSpPr>
        <p:spPr>
          <a:xfrm>
            <a:off x="499680" y="524117"/>
            <a:ext cx="10742645" cy="984885"/>
          </a:xfrm>
          <a:prstGeom prst="rect">
            <a:avLst/>
          </a:prstGeom>
        </p:spPr>
        <p:txBody>
          <a:bodyPr vert="horz" wrap="square" lIns="0" tIns="0" rIns="0" bIns="0" rtlCol="0">
            <a:spAutoFit/>
          </a:bodyPr>
          <a:lstStyle/>
          <a:p>
            <a:pPr marL="16977"/>
            <a:r>
              <a:rPr lang="en-US" sz="3200" spc="27" dirty="0">
                <a:solidFill>
                  <a:srgbClr val="FFFFFF"/>
                </a:solidFill>
                <a:cs typeface="Calibri"/>
              </a:rPr>
              <a:t>Questions? </a:t>
            </a:r>
            <a:endParaRPr lang="en-US" sz="3200" dirty="0">
              <a:solidFill>
                <a:srgbClr val="000000"/>
              </a:solidFill>
              <a:cs typeface="Calibri"/>
            </a:endParaRPr>
          </a:p>
          <a:p>
            <a:pPr marL="16977"/>
            <a:endParaRPr sz="3200" b="1" dirty="0">
              <a:latin typeface="Calibri"/>
              <a:cs typeface="Calibri"/>
            </a:endParaRPr>
          </a:p>
        </p:txBody>
      </p:sp>
      <p:pic>
        <p:nvPicPr>
          <p:cNvPr id="37" name="Picture 36">
            <a:extLst>
              <a:ext uri="{FF2B5EF4-FFF2-40B4-BE49-F238E27FC236}">
                <a16:creationId xmlns:a16="http://schemas.microsoft.com/office/drawing/2014/main" id="{6FAEF0B3-E663-4346-B5FC-583FEC50607C}"/>
              </a:ext>
            </a:extLst>
          </p:cNvPr>
          <p:cNvPicPr>
            <a:picLocks noChangeAspect="1"/>
          </p:cNvPicPr>
          <p:nvPr/>
        </p:nvPicPr>
        <p:blipFill>
          <a:blip r:embed="rId4"/>
          <a:stretch>
            <a:fillRect/>
          </a:stretch>
        </p:blipFill>
        <p:spPr>
          <a:xfrm>
            <a:off x="9677400" y="822859"/>
            <a:ext cx="2183338" cy="480719"/>
          </a:xfrm>
          <a:prstGeom prst="rect">
            <a:avLst/>
          </a:prstGeom>
        </p:spPr>
      </p:pic>
    </p:spTree>
    <p:extLst>
      <p:ext uri="{BB962C8B-B14F-4D97-AF65-F5344CB8AC3E}">
        <p14:creationId xmlns:p14="http://schemas.microsoft.com/office/powerpoint/2010/main" val="2446122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600200"/>
            <a:ext cx="9144000" cy="5257800"/>
          </a:xfrm>
        </p:spPr>
        <p:txBody>
          <a:bodyPr/>
          <a:lstStyle/>
          <a:p>
            <a:pPr marL="0" indent="0">
              <a:buNone/>
            </a:pPr>
            <a:endParaRPr lang="en-US" sz="1900" b="1" dirty="0">
              <a:solidFill>
                <a:schemeClr val="accent1">
                  <a:lumMod val="50000"/>
                </a:schemeClr>
              </a:solidFill>
            </a:endParaRPr>
          </a:p>
          <a:p>
            <a:pPr marL="0" indent="0">
              <a:buNone/>
            </a:pPr>
            <a:endParaRPr lang="en-US" sz="2400" b="1" dirty="0">
              <a:solidFill>
                <a:schemeClr val="accent1">
                  <a:lumMod val="50000"/>
                </a:schemeClr>
              </a:solidFill>
            </a:endParaRPr>
          </a:p>
          <a:p>
            <a:pPr marL="0" indent="0">
              <a:buNone/>
            </a:pPr>
            <a:endParaRPr lang="en-US" sz="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C5F7F-64CF-4A3C-A272-8998D85FA3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AE68A82D-1DFF-4C08-A7F7-88322DA95EE4}"/>
              </a:ext>
            </a:extLst>
          </p:cNvPr>
          <p:cNvSpPr/>
          <p:nvPr/>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8521D9A3-C37C-410D-BE46-469E9BC67E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0" y="76200"/>
            <a:ext cx="4175193" cy="6189317"/>
          </a:xfrm>
          <a:prstGeom prst="rect">
            <a:avLst/>
          </a:prstGeom>
        </p:spPr>
      </p:pic>
      <p:pic>
        <p:nvPicPr>
          <p:cNvPr id="36" name="Picture 35">
            <a:extLst>
              <a:ext uri="{FF2B5EF4-FFF2-40B4-BE49-F238E27FC236}">
                <a16:creationId xmlns:a16="http://schemas.microsoft.com/office/drawing/2014/main" id="{E3A30365-3703-46E3-85C2-B656316776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6356350"/>
            <a:ext cx="12211706" cy="501650"/>
          </a:xfrm>
          <a:prstGeom prst="rect">
            <a:avLst/>
          </a:prstGeom>
        </p:spPr>
      </p:pic>
      <p:pic>
        <p:nvPicPr>
          <p:cNvPr id="6" name="Picture 5" descr="A group of people standing in front of a building&#10;&#10;Description automatically generated">
            <a:extLst>
              <a:ext uri="{FF2B5EF4-FFF2-40B4-BE49-F238E27FC236}">
                <a16:creationId xmlns:a16="http://schemas.microsoft.com/office/drawing/2014/main" id="{F0C63B50-E4B9-4DF8-AF26-101455ECF2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11335" y="75152"/>
            <a:ext cx="2533650" cy="3810000"/>
          </a:xfrm>
          <a:prstGeom prst="rect">
            <a:avLst/>
          </a:prstGeom>
        </p:spPr>
      </p:pic>
      <p:grpSp>
        <p:nvGrpSpPr>
          <p:cNvPr id="3" name="Group 2">
            <a:extLst>
              <a:ext uri="{FF2B5EF4-FFF2-40B4-BE49-F238E27FC236}">
                <a16:creationId xmlns:a16="http://schemas.microsoft.com/office/drawing/2014/main" id="{AAE7C03E-13A4-449E-B508-EE8C0DD81107}"/>
              </a:ext>
            </a:extLst>
          </p:cNvPr>
          <p:cNvGrpSpPr/>
          <p:nvPr/>
        </p:nvGrpSpPr>
        <p:grpSpPr>
          <a:xfrm>
            <a:off x="4347411" y="76200"/>
            <a:ext cx="7748571" cy="6206685"/>
            <a:chOff x="4347411" y="76200"/>
            <a:chExt cx="7748571" cy="6206685"/>
          </a:xfrm>
        </p:grpSpPr>
        <p:pic>
          <p:nvPicPr>
            <p:cNvPr id="11" name="Picture 10">
              <a:extLst>
                <a:ext uri="{FF2B5EF4-FFF2-40B4-BE49-F238E27FC236}">
                  <a16:creationId xmlns:a16="http://schemas.microsoft.com/office/drawing/2014/main" id="{23B69160-3579-49A9-AC5D-46F1F5AA97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47411" y="76200"/>
              <a:ext cx="2681365" cy="3683164"/>
            </a:xfrm>
            <a:prstGeom prst="rect">
              <a:avLst/>
            </a:prstGeom>
          </p:spPr>
        </p:pic>
        <p:pic>
          <p:nvPicPr>
            <p:cNvPr id="13" name="Picture 12">
              <a:extLst>
                <a:ext uri="{FF2B5EF4-FFF2-40B4-BE49-F238E27FC236}">
                  <a16:creationId xmlns:a16="http://schemas.microsoft.com/office/drawing/2014/main" id="{50AB03E6-1D88-4DD9-A723-5BB784134A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46386" y="76200"/>
              <a:ext cx="2849596" cy="3903558"/>
            </a:xfrm>
            <a:prstGeom prst="rect">
              <a:avLst/>
            </a:prstGeom>
          </p:spPr>
        </p:pic>
        <p:pic>
          <p:nvPicPr>
            <p:cNvPr id="15" name="Picture 14">
              <a:extLst>
                <a:ext uri="{FF2B5EF4-FFF2-40B4-BE49-F238E27FC236}">
                  <a16:creationId xmlns:a16="http://schemas.microsoft.com/office/drawing/2014/main" id="{7369185E-B9CA-4BBD-851A-565DF874035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47411" y="3745895"/>
              <a:ext cx="4074559" cy="2536990"/>
            </a:xfrm>
            <a:prstGeom prst="rect">
              <a:avLst/>
            </a:prstGeom>
          </p:spPr>
        </p:pic>
        <p:pic>
          <p:nvPicPr>
            <p:cNvPr id="14" name="Picture 13" descr="Mother and three small children on a porch swing.">
              <a:extLst>
                <a:ext uri="{FF2B5EF4-FFF2-40B4-BE49-F238E27FC236}">
                  <a16:creationId xmlns:a16="http://schemas.microsoft.com/office/drawing/2014/main" id="{89B4E1F2-D0D2-4CD1-A3FB-29CB68E06D5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421970" y="3757021"/>
              <a:ext cx="3674012" cy="2524816"/>
            </a:xfrm>
            <a:prstGeom prst="rect">
              <a:avLst/>
            </a:prstGeom>
          </p:spPr>
        </p:pic>
      </p:grpSp>
    </p:spTree>
    <p:extLst>
      <p:ext uri="{BB962C8B-B14F-4D97-AF65-F5344CB8AC3E}">
        <p14:creationId xmlns:p14="http://schemas.microsoft.com/office/powerpoint/2010/main" val="215031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basems">
            <a:extLst>
              <a:ext uri="{FF2B5EF4-FFF2-40B4-BE49-F238E27FC236}">
                <a16:creationId xmlns:a16="http://schemas.microsoft.com/office/drawing/2014/main" id="{1B1B9199-85AA-AB0B-87B1-CF543FF54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50" y="0"/>
            <a:ext cx="4572000" cy="6858000"/>
          </a:xfrm>
          <a:prstGeom prst="rect">
            <a:avLst/>
          </a:prstGeom>
          <a:solidFill>
            <a:srgbClr val="CC99FF"/>
          </a:solidFill>
          <a:ln w="57150">
            <a:solidFill>
              <a:schemeClr val="tx1"/>
            </a:solidFill>
            <a:miter lim="800000"/>
            <a:headEnd/>
            <a:tailEnd/>
          </a:ln>
        </p:spPr>
      </p:pic>
      <p:sp>
        <p:nvSpPr>
          <p:cNvPr id="2051" name="Freeform 252">
            <a:extLst>
              <a:ext uri="{FF2B5EF4-FFF2-40B4-BE49-F238E27FC236}">
                <a16:creationId xmlns:a16="http://schemas.microsoft.com/office/drawing/2014/main" id="{0550E2A7-3418-4EBA-220B-5A479090FD9F}"/>
              </a:ext>
            </a:extLst>
          </p:cNvPr>
          <p:cNvSpPr>
            <a:spLocks/>
          </p:cNvSpPr>
          <p:nvPr/>
        </p:nvSpPr>
        <p:spPr bwMode="auto">
          <a:xfrm>
            <a:off x="6178154" y="4271963"/>
            <a:ext cx="1602581" cy="2230041"/>
          </a:xfrm>
          <a:custGeom>
            <a:avLst/>
            <a:gdLst>
              <a:gd name="T0" fmla="*/ 2147483646 w 1346"/>
              <a:gd name="T1" fmla="*/ 2147483646 h 1873"/>
              <a:gd name="T2" fmla="*/ 2147483646 w 1346"/>
              <a:gd name="T3" fmla="*/ 2147483646 h 1873"/>
              <a:gd name="T4" fmla="*/ 2147483646 w 1346"/>
              <a:gd name="T5" fmla="*/ 2147483646 h 1873"/>
              <a:gd name="T6" fmla="*/ 2147483646 w 1346"/>
              <a:gd name="T7" fmla="*/ 2147483646 h 1873"/>
              <a:gd name="T8" fmla="*/ 2147483646 w 1346"/>
              <a:gd name="T9" fmla="*/ 2147483646 h 1873"/>
              <a:gd name="T10" fmla="*/ 2147483646 w 1346"/>
              <a:gd name="T11" fmla="*/ 2147483646 h 1873"/>
              <a:gd name="T12" fmla="*/ 2147483646 w 1346"/>
              <a:gd name="T13" fmla="*/ 2147483646 h 1873"/>
              <a:gd name="T14" fmla="*/ 2147483646 w 1346"/>
              <a:gd name="T15" fmla="*/ 2147483646 h 1873"/>
              <a:gd name="T16" fmla="*/ 2147483646 w 1346"/>
              <a:gd name="T17" fmla="*/ 2147483646 h 1873"/>
              <a:gd name="T18" fmla="*/ 2147483646 w 1346"/>
              <a:gd name="T19" fmla="*/ 2147483646 h 1873"/>
              <a:gd name="T20" fmla="*/ 2147483646 w 1346"/>
              <a:gd name="T21" fmla="*/ 2147483646 h 1873"/>
              <a:gd name="T22" fmla="*/ 2147483646 w 1346"/>
              <a:gd name="T23" fmla="*/ 2147483646 h 1873"/>
              <a:gd name="T24" fmla="*/ 2147483646 w 1346"/>
              <a:gd name="T25" fmla="*/ 2147483646 h 1873"/>
              <a:gd name="T26" fmla="*/ 2147483646 w 1346"/>
              <a:gd name="T27" fmla="*/ 2147483646 h 1873"/>
              <a:gd name="T28" fmla="*/ 2147483646 w 1346"/>
              <a:gd name="T29" fmla="*/ 2147483646 h 1873"/>
              <a:gd name="T30" fmla="*/ 2147483646 w 1346"/>
              <a:gd name="T31" fmla="*/ 2147483646 h 1873"/>
              <a:gd name="T32" fmla="*/ 2147483646 w 1346"/>
              <a:gd name="T33" fmla="*/ 2147483646 h 1873"/>
              <a:gd name="T34" fmla="*/ 2147483646 w 1346"/>
              <a:gd name="T35" fmla="*/ 2147483646 h 1873"/>
              <a:gd name="T36" fmla="*/ 2147483646 w 1346"/>
              <a:gd name="T37" fmla="*/ 2147483646 h 1873"/>
              <a:gd name="T38" fmla="*/ 2147483646 w 1346"/>
              <a:gd name="T39" fmla="*/ 2147483646 h 1873"/>
              <a:gd name="T40" fmla="*/ 2147483646 w 1346"/>
              <a:gd name="T41" fmla="*/ 2147483646 h 1873"/>
              <a:gd name="T42" fmla="*/ 2147483646 w 1346"/>
              <a:gd name="T43" fmla="*/ 2147483646 h 1873"/>
              <a:gd name="T44" fmla="*/ 2147483646 w 1346"/>
              <a:gd name="T45" fmla="*/ 2147483646 h 1873"/>
              <a:gd name="T46" fmla="*/ 2147483646 w 1346"/>
              <a:gd name="T47" fmla="*/ 2147483646 h 1873"/>
              <a:gd name="T48" fmla="*/ 2147483646 w 1346"/>
              <a:gd name="T49" fmla="*/ 2147483646 h 1873"/>
              <a:gd name="T50" fmla="*/ 2147483646 w 1346"/>
              <a:gd name="T51" fmla="*/ 2147483646 h 1873"/>
              <a:gd name="T52" fmla="*/ 2147483646 w 1346"/>
              <a:gd name="T53" fmla="*/ 2147483646 h 1873"/>
              <a:gd name="T54" fmla="*/ 2147483646 w 1346"/>
              <a:gd name="T55" fmla="*/ 2147483646 h 1873"/>
              <a:gd name="T56" fmla="*/ 2147483646 w 1346"/>
              <a:gd name="T57" fmla="*/ 2147483646 h 1873"/>
              <a:gd name="T58" fmla="*/ 2147483646 w 1346"/>
              <a:gd name="T59" fmla="*/ 2147483646 h 1873"/>
              <a:gd name="T60" fmla="*/ 2147483646 w 1346"/>
              <a:gd name="T61" fmla="*/ 2147483646 h 1873"/>
              <a:gd name="T62" fmla="*/ 2147483646 w 1346"/>
              <a:gd name="T63" fmla="*/ 2147483646 h 1873"/>
              <a:gd name="T64" fmla="*/ 2147483646 w 1346"/>
              <a:gd name="T65" fmla="*/ 2147483646 h 1873"/>
              <a:gd name="T66" fmla="*/ 2147483646 w 1346"/>
              <a:gd name="T67" fmla="*/ 2147483646 h 1873"/>
              <a:gd name="T68" fmla="*/ 2147483646 w 1346"/>
              <a:gd name="T69" fmla="*/ 2147483646 h 1873"/>
              <a:gd name="T70" fmla="*/ 2147483646 w 1346"/>
              <a:gd name="T71" fmla="*/ 2147483646 h 1873"/>
              <a:gd name="T72" fmla="*/ 2147483646 w 1346"/>
              <a:gd name="T73" fmla="*/ 2147483646 h 1873"/>
              <a:gd name="T74" fmla="*/ 2147483646 w 1346"/>
              <a:gd name="T75" fmla="*/ 2147483646 h 1873"/>
              <a:gd name="T76" fmla="*/ 2147483646 w 1346"/>
              <a:gd name="T77" fmla="*/ 2147483646 h 1873"/>
              <a:gd name="T78" fmla="*/ 2147483646 w 1346"/>
              <a:gd name="T79" fmla="*/ 2147483646 h 1873"/>
              <a:gd name="T80" fmla="*/ 2147483646 w 1346"/>
              <a:gd name="T81" fmla="*/ 2147483646 h 18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46"/>
              <a:gd name="T124" fmla="*/ 0 h 1873"/>
              <a:gd name="T125" fmla="*/ 1346 w 1346"/>
              <a:gd name="T126" fmla="*/ 1873 h 18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46" h="1873">
                <a:moveTo>
                  <a:pt x="411" y="88"/>
                </a:moveTo>
                <a:cubicBezTo>
                  <a:pt x="408" y="87"/>
                  <a:pt x="399" y="85"/>
                  <a:pt x="391" y="84"/>
                </a:cubicBezTo>
                <a:cubicBezTo>
                  <a:pt x="383" y="83"/>
                  <a:pt x="382" y="83"/>
                  <a:pt x="363" y="84"/>
                </a:cubicBezTo>
                <a:cubicBezTo>
                  <a:pt x="344" y="85"/>
                  <a:pt x="311" y="90"/>
                  <a:pt x="279" y="92"/>
                </a:cubicBezTo>
                <a:lnTo>
                  <a:pt x="171" y="96"/>
                </a:lnTo>
                <a:lnTo>
                  <a:pt x="71" y="106"/>
                </a:lnTo>
                <a:lnTo>
                  <a:pt x="75" y="252"/>
                </a:lnTo>
                <a:cubicBezTo>
                  <a:pt x="75" y="252"/>
                  <a:pt x="81" y="278"/>
                  <a:pt x="83" y="280"/>
                </a:cubicBezTo>
                <a:cubicBezTo>
                  <a:pt x="93" y="290"/>
                  <a:pt x="113" y="306"/>
                  <a:pt x="113" y="306"/>
                </a:cubicBezTo>
                <a:cubicBezTo>
                  <a:pt x="124" y="339"/>
                  <a:pt x="182" y="357"/>
                  <a:pt x="215" y="368"/>
                </a:cubicBezTo>
                <a:cubicBezTo>
                  <a:pt x="234" y="388"/>
                  <a:pt x="232" y="413"/>
                  <a:pt x="233" y="430"/>
                </a:cubicBezTo>
                <a:cubicBezTo>
                  <a:pt x="235" y="448"/>
                  <a:pt x="240" y="468"/>
                  <a:pt x="229" y="476"/>
                </a:cubicBezTo>
                <a:cubicBezTo>
                  <a:pt x="220" y="485"/>
                  <a:pt x="171" y="480"/>
                  <a:pt x="169" y="480"/>
                </a:cubicBezTo>
                <a:lnTo>
                  <a:pt x="169" y="940"/>
                </a:lnTo>
                <a:lnTo>
                  <a:pt x="105" y="972"/>
                </a:lnTo>
                <a:lnTo>
                  <a:pt x="105" y="1024"/>
                </a:lnTo>
                <a:cubicBezTo>
                  <a:pt x="110" y="1052"/>
                  <a:pt x="90" y="1067"/>
                  <a:pt x="75" y="1090"/>
                </a:cubicBezTo>
                <a:cubicBezTo>
                  <a:pt x="72" y="1113"/>
                  <a:pt x="75" y="1134"/>
                  <a:pt x="63" y="1152"/>
                </a:cubicBezTo>
                <a:cubicBezTo>
                  <a:pt x="59" y="1171"/>
                  <a:pt x="43" y="1186"/>
                  <a:pt x="27" y="1202"/>
                </a:cubicBezTo>
                <a:cubicBezTo>
                  <a:pt x="20" y="1222"/>
                  <a:pt x="26" y="1243"/>
                  <a:pt x="15" y="1260"/>
                </a:cubicBezTo>
                <a:cubicBezTo>
                  <a:pt x="21" y="1277"/>
                  <a:pt x="20" y="1272"/>
                  <a:pt x="3" y="1278"/>
                </a:cubicBezTo>
                <a:cubicBezTo>
                  <a:pt x="4" y="1294"/>
                  <a:pt x="0" y="1322"/>
                  <a:pt x="7" y="1336"/>
                </a:cubicBezTo>
                <a:cubicBezTo>
                  <a:pt x="11" y="1344"/>
                  <a:pt x="31" y="1344"/>
                  <a:pt x="31" y="1344"/>
                </a:cubicBezTo>
                <a:cubicBezTo>
                  <a:pt x="35" y="1369"/>
                  <a:pt x="44" y="1375"/>
                  <a:pt x="39" y="1400"/>
                </a:cubicBezTo>
                <a:cubicBezTo>
                  <a:pt x="40" y="1408"/>
                  <a:pt x="39" y="1417"/>
                  <a:pt x="43" y="1424"/>
                </a:cubicBezTo>
                <a:cubicBezTo>
                  <a:pt x="54" y="1444"/>
                  <a:pt x="61" y="1410"/>
                  <a:pt x="51" y="1440"/>
                </a:cubicBezTo>
                <a:cubicBezTo>
                  <a:pt x="59" y="1465"/>
                  <a:pt x="68" y="1493"/>
                  <a:pt x="91" y="1508"/>
                </a:cubicBezTo>
                <a:cubicBezTo>
                  <a:pt x="103" y="1526"/>
                  <a:pt x="104" y="1514"/>
                  <a:pt x="123" y="1520"/>
                </a:cubicBezTo>
                <a:cubicBezTo>
                  <a:pt x="115" y="1543"/>
                  <a:pt x="145" y="1583"/>
                  <a:pt x="159" y="1604"/>
                </a:cubicBezTo>
                <a:cubicBezTo>
                  <a:pt x="163" y="1634"/>
                  <a:pt x="160" y="1676"/>
                  <a:pt x="195" y="1688"/>
                </a:cubicBezTo>
                <a:cubicBezTo>
                  <a:pt x="203" y="1713"/>
                  <a:pt x="199" y="1688"/>
                  <a:pt x="187" y="1708"/>
                </a:cubicBezTo>
                <a:cubicBezTo>
                  <a:pt x="183" y="1715"/>
                  <a:pt x="179" y="1732"/>
                  <a:pt x="179" y="1732"/>
                </a:cubicBezTo>
                <a:cubicBezTo>
                  <a:pt x="196" y="1758"/>
                  <a:pt x="211" y="1788"/>
                  <a:pt x="223" y="1816"/>
                </a:cubicBezTo>
                <a:cubicBezTo>
                  <a:pt x="232" y="1836"/>
                  <a:pt x="228" y="1848"/>
                  <a:pt x="251" y="1856"/>
                </a:cubicBezTo>
                <a:cubicBezTo>
                  <a:pt x="254" y="1860"/>
                  <a:pt x="254" y="1867"/>
                  <a:pt x="259" y="1868"/>
                </a:cubicBezTo>
                <a:cubicBezTo>
                  <a:pt x="279" y="1873"/>
                  <a:pt x="313" y="1850"/>
                  <a:pt x="331" y="1844"/>
                </a:cubicBezTo>
                <a:cubicBezTo>
                  <a:pt x="339" y="1841"/>
                  <a:pt x="347" y="1839"/>
                  <a:pt x="355" y="1836"/>
                </a:cubicBezTo>
                <a:cubicBezTo>
                  <a:pt x="359" y="1835"/>
                  <a:pt x="367" y="1832"/>
                  <a:pt x="367" y="1832"/>
                </a:cubicBezTo>
                <a:cubicBezTo>
                  <a:pt x="378" y="1815"/>
                  <a:pt x="386" y="1801"/>
                  <a:pt x="395" y="1784"/>
                </a:cubicBezTo>
                <a:cubicBezTo>
                  <a:pt x="400" y="1775"/>
                  <a:pt x="404" y="1755"/>
                  <a:pt x="411" y="1748"/>
                </a:cubicBezTo>
                <a:cubicBezTo>
                  <a:pt x="418" y="1741"/>
                  <a:pt x="443" y="1728"/>
                  <a:pt x="443" y="1728"/>
                </a:cubicBezTo>
                <a:cubicBezTo>
                  <a:pt x="450" y="1722"/>
                  <a:pt x="465" y="1721"/>
                  <a:pt x="467" y="1712"/>
                </a:cubicBezTo>
                <a:cubicBezTo>
                  <a:pt x="469" y="1703"/>
                  <a:pt x="456" y="1686"/>
                  <a:pt x="455" y="1676"/>
                </a:cubicBezTo>
                <a:cubicBezTo>
                  <a:pt x="457" y="1668"/>
                  <a:pt x="460" y="1660"/>
                  <a:pt x="463" y="1652"/>
                </a:cubicBezTo>
                <a:cubicBezTo>
                  <a:pt x="464" y="1648"/>
                  <a:pt x="467" y="1640"/>
                  <a:pt x="467" y="1640"/>
                </a:cubicBezTo>
                <a:cubicBezTo>
                  <a:pt x="475" y="1641"/>
                  <a:pt x="484" y="1640"/>
                  <a:pt x="491" y="1644"/>
                </a:cubicBezTo>
                <a:cubicBezTo>
                  <a:pt x="495" y="1646"/>
                  <a:pt x="493" y="1652"/>
                  <a:pt x="495" y="1656"/>
                </a:cubicBezTo>
                <a:cubicBezTo>
                  <a:pt x="504" y="1674"/>
                  <a:pt x="504" y="1699"/>
                  <a:pt x="521" y="1710"/>
                </a:cubicBezTo>
                <a:cubicBezTo>
                  <a:pt x="544" y="1707"/>
                  <a:pt x="558" y="1687"/>
                  <a:pt x="579" y="1692"/>
                </a:cubicBezTo>
                <a:cubicBezTo>
                  <a:pt x="619" y="1682"/>
                  <a:pt x="653" y="1665"/>
                  <a:pt x="691" y="1652"/>
                </a:cubicBezTo>
                <a:cubicBezTo>
                  <a:pt x="735" y="1637"/>
                  <a:pt x="668" y="1661"/>
                  <a:pt x="715" y="1640"/>
                </a:cubicBezTo>
                <a:cubicBezTo>
                  <a:pt x="723" y="1637"/>
                  <a:pt x="739" y="1632"/>
                  <a:pt x="739" y="1632"/>
                </a:cubicBezTo>
                <a:cubicBezTo>
                  <a:pt x="752" y="1627"/>
                  <a:pt x="774" y="1622"/>
                  <a:pt x="799" y="1620"/>
                </a:cubicBezTo>
                <a:cubicBezTo>
                  <a:pt x="822" y="1618"/>
                  <a:pt x="861" y="1626"/>
                  <a:pt x="875" y="1618"/>
                </a:cubicBezTo>
                <a:cubicBezTo>
                  <a:pt x="882" y="1597"/>
                  <a:pt x="893" y="1591"/>
                  <a:pt x="881" y="1574"/>
                </a:cubicBezTo>
                <a:cubicBezTo>
                  <a:pt x="891" y="1544"/>
                  <a:pt x="900" y="1572"/>
                  <a:pt x="915" y="1580"/>
                </a:cubicBezTo>
                <a:cubicBezTo>
                  <a:pt x="929" y="1587"/>
                  <a:pt x="949" y="1600"/>
                  <a:pt x="949" y="1600"/>
                </a:cubicBezTo>
                <a:cubicBezTo>
                  <a:pt x="975" y="1618"/>
                  <a:pt x="965" y="1639"/>
                  <a:pt x="991" y="1656"/>
                </a:cubicBezTo>
                <a:cubicBezTo>
                  <a:pt x="1015" y="1648"/>
                  <a:pt x="1042" y="1658"/>
                  <a:pt x="1067" y="1654"/>
                </a:cubicBezTo>
                <a:cubicBezTo>
                  <a:pt x="1085" y="1642"/>
                  <a:pt x="1098" y="1637"/>
                  <a:pt x="1121" y="1634"/>
                </a:cubicBezTo>
                <a:cubicBezTo>
                  <a:pt x="1136" y="1624"/>
                  <a:pt x="1130" y="1610"/>
                  <a:pt x="1147" y="1604"/>
                </a:cubicBezTo>
                <a:cubicBezTo>
                  <a:pt x="1169" y="1610"/>
                  <a:pt x="1173" y="1624"/>
                  <a:pt x="1183" y="1644"/>
                </a:cubicBezTo>
                <a:cubicBezTo>
                  <a:pt x="1185" y="1648"/>
                  <a:pt x="1184" y="1653"/>
                  <a:pt x="1187" y="1656"/>
                </a:cubicBezTo>
                <a:cubicBezTo>
                  <a:pt x="1194" y="1663"/>
                  <a:pt x="1203" y="1667"/>
                  <a:pt x="1211" y="1672"/>
                </a:cubicBezTo>
                <a:cubicBezTo>
                  <a:pt x="1218" y="1677"/>
                  <a:pt x="1235" y="1680"/>
                  <a:pt x="1235" y="1680"/>
                </a:cubicBezTo>
                <a:cubicBezTo>
                  <a:pt x="1243" y="1679"/>
                  <a:pt x="1251" y="1678"/>
                  <a:pt x="1259" y="1676"/>
                </a:cubicBezTo>
                <a:cubicBezTo>
                  <a:pt x="1267" y="1674"/>
                  <a:pt x="1283" y="1668"/>
                  <a:pt x="1283" y="1668"/>
                </a:cubicBezTo>
                <a:cubicBezTo>
                  <a:pt x="1293" y="1639"/>
                  <a:pt x="1319" y="1666"/>
                  <a:pt x="1337" y="1640"/>
                </a:cubicBezTo>
                <a:cubicBezTo>
                  <a:pt x="1341" y="1610"/>
                  <a:pt x="1335" y="1583"/>
                  <a:pt x="1335" y="1554"/>
                </a:cubicBezTo>
                <a:cubicBezTo>
                  <a:pt x="1341" y="1502"/>
                  <a:pt x="1346" y="1458"/>
                  <a:pt x="1331" y="1412"/>
                </a:cubicBezTo>
                <a:cubicBezTo>
                  <a:pt x="1334" y="1362"/>
                  <a:pt x="1315" y="1299"/>
                  <a:pt x="1331" y="1252"/>
                </a:cubicBezTo>
                <a:cubicBezTo>
                  <a:pt x="1326" y="1214"/>
                  <a:pt x="1317" y="1179"/>
                  <a:pt x="1327" y="1140"/>
                </a:cubicBezTo>
                <a:cubicBezTo>
                  <a:pt x="1322" y="1122"/>
                  <a:pt x="1333" y="1104"/>
                  <a:pt x="1315" y="1098"/>
                </a:cubicBezTo>
                <a:cubicBezTo>
                  <a:pt x="1321" y="1054"/>
                  <a:pt x="1315" y="1015"/>
                  <a:pt x="1315" y="970"/>
                </a:cubicBezTo>
                <a:cubicBezTo>
                  <a:pt x="1335" y="932"/>
                  <a:pt x="1310" y="955"/>
                  <a:pt x="1323" y="936"/>
                </a:cubicBezTo>
                <a:cubicBezTo>
                  <a:pt x="1316" y="916"/>
                  <a:pt x="1322" y="896"/>
                  <a:pt x="1315" y="876"/>
                </a:cubicBezTo>
                <a:cubicBezTo>
                  <a:pt x="1310" y="700"/>
                  <a:pt x="1317" y="791"/>
                  <a:pt x="1301" y="712"/>
                </a:cubicBezTo>
                <a:cubicBezTo>
                  <a:pt x="1302" y="684"/>
                  <a:pt x="1309" y="652"/>
                  <a:pt x="1309" y="624"/>
                </a:cubicBezTo>
                <a:cubicBezTo>
                  <a:pt x="1309" y="608"/>
                  <a:pt x="1300" y="584"/>
                  <a:pt x="1297" y="568"/>
                </a:cubicBezTo>
                <a:cubicBezTo>
                  <a:pt x="1296" y="560"/>
                  <a:pt x="1303" y="544"/>
                  <a:pt x="1295" y="548"/>
                </a:cubicBezTo>
                <a:lnTo>
                  <a:pt x="1263" y="0"/>
                </a:lnTo>
                <a:lnTo>
                  <a:pt x="843" y="64"/>
                </a:lnTo>
                <a:lnTo>
                  <a:pt x="411" y="84"/>
                </a:lnTo>
              </a:path>
            </a:pathLst>
          </a:custGeom>
          <a:solidFill>
            <a:srgbClr val="00B0F0">
              <a:alpha val="30196"/>
            </a:srgbClr>
          </a:solidFill>
          <a:ln w="47625">
            <a:solidFill>
              <a:schemeClr val="tx1"/>
            </a:solidFill>
            <a:round/>
            <a:headEnd/>
            <a:tailEnd/>
          </a:ln>
        </p:spPr>
        <p:txBody>
          <a:bodyPr/>
          <a:lstStyle/>
          <a:p>
            <a:endParaRPr lang="en-US" sz="1350"/>
          </a:p>
        </p:txBody>
      </p:sp>
      <p:sp>
        <p:nvSpPr>
          <p:cNvPr id="2151" name="Freeform 275">
            <a:extLst>
              <a:ext uri="{FF2B5EF4-FFF2-40B4-BE49-F238E27FC236}">
                <a16:creationId xmlns:a16="http://schemas.microsoft.com/office/drawing/2014/main" id="{9DF62487-29E1-65D6-E822-215E068E61FE}"/>
              </a:ext>
            </a:extLst>
          </p:cNvPr>
          <p:cNvSpPr>
            <a:spLocks/>
          </p:cNvSpPr>
          <p:nvPr/>
        </p:nvSpPr>
        <p:spPr bwMode="auto">
          <a:xfrm>
            <a:off x="5181600" y="2370535"/>
            <a:ext cx="2647950" cy="2010965"/>
          </a:xfrm>
          <a:custGeom>
            <a:avLst/>
            <a:gdLst>
              <a:gd name="T0" fmla="*/ 2147483646 w 9683"/>
              <a:gd name="T1" fmla="*/ 2147483646 h 10000"/>
              <a:gd name="T2" fmla="*/ 2147483646 w 9683"/>
              <a:gd name="T3" fmla="*/ 2147483646 h 10000"/>
              <a:gd name="T4" fmla="*/ 2147483646 w 9683"/>
              <a:gd name="T5" fmla="*/ 2147483646 h 10000"/>
              <a:gd name="T6" fmla="*/ 2147483646 w 9683"/>
              <a:gd name="T7" fmla="*/ 2147483646 h 10000"/>
              <a:gd name="T8" fmla="*/ 2147483646 w 9683"/>
              <a:gd name="T9" fmla="*/ 2147483646 h 10000"/>
              <a:gd name="T10" fmla="*/ 2147483646 w 9683"/>
              <a:gd name="T11" fmla="*/ 2147483646 h 10000"/>
              <a:gd name="T12" fmla="*/ 2147483646 w 9683"/>
              <a:gd name="T13" fmla="*/ 2147483646 h 10000"/>
              <a:gd name="T14" fmla="*/ 2147483646 w 9683"/>
              <a:gd name="T15" fmla="*/ 2147483646 h 10000"/>
              <a:gd name="T16" fmla="*/ 2147483646 w 9683"/>
              <a:gd name="T17" fmla="*/ 2147483646 h 10000"/>
              <a:gd name="T18" fmla="*/ 2147483646 w 9683"/>
              <a:gd name="T19" fmla="*/ 2147483646 h 10000"/>
              <a:gd name="T20" fmla="*/ 2147483646 w 9683"/>
              <a:gd name="T21" fmla="*/ 2147483646 h 10000"/>
              <a:gd name="T22" fmla="*/ 2147483646 w 9683"/>
              <a:gd name="T23" fmla="*/ 2147483646 h 10000"/>
              <a:gd name="T24" fmla="*/ 2147483646 w 9683"/>
              <a:gd name="T25" fmla="*/ 0 h 10000"/>
              <a:gd name="T26" fmla="*/ 2147483646 w 9683"/>
              <a:gd name="T27" fmla="*/ 2147483646 h 10000"/>
              <a:gd name="T28" fmla="*/ 2147483646 w 9683"/>
              <a:gd name="T29" fmla="*/ 2147483646 h 10000"/>
              <a:gd name="T30" fmla="*/ 2147483646 w 9683"/>
              <a:gd name="T31" fmla="*/ 2147483646 h 10000"/>
              <a:gd name="T32" fmla="*/ 2147483646 w 9683"/>
              <a:gd name="T33" fmla="*/ 2147483646 h 10000"/>
              <a:gd name="T34" fmla="*/ 2147483646 w 9683"/>
              <a:gd name="T35" fmla="*/ 2147483646 h 10000"/>
              <a:gd name="T36" fmla="*/ 2147483646 w 9683"/>
              <a:gd name="T37" fmla="*/ 2147483646 h 10000"/>
              <a:gd name="T38" fmla="*/ 2147483646 w 9683"/>
              <a:gd name="T39" fmla="*/ 2147483646 h 10000"/>
              <a:gd name="T40" fmla="*/ 2147483646 w 9683"/>
              <a:gd name="T41" fmla="*/ 2147483646 h 10000"/>
              <a:gd name="T42" fmla="*/ 2147483646 w 9683"/>
              <a:gd name="T43" fmla="*/ 2147483646 h 10000"/>
              <a:gd name="T44" fmla="*/ 2147483646 w 9683"/>
              <a:gd name="T45" fmla="*/ 2147483646 h 10000"/>
              <a:gd name="T46" fmla="*/ 2147483646 w 9683"/>
              <a:gd name="T47" fmla="*/ 2147483646 h 10000"/>
              <a:gd name="T48" fmla="*/ 2147483646 w 9683"/>
              <a:gd name="T49" fmla="*/ 2147483646 h 10000"/>
              <a:gd name="T50" fmla="*/ 2147483646 w 9683"/>
              <a:gd name="T51" fmla="*/ 2147483646 h 10000"/>
              <a:gd name="T52" fmla="*/ 2147483646 w 9683"/>
              <a:gd name="T53" fmla="*/ 2147483646 h 10000"/>
              <a:gd name="T54" fmla="*/ 2147483646 w 9683"/>
              <a:gd name="T55" fmla="*/ 2147483646 h 10000"/>
              <a:gd name="T56" fmla="*/ 2147483646 w 9683"/>
              <a:gd name="T57" fmla="*/ 2147483646 h 10000"/>
              <a:gd name="T58" fmla="*/ 2147483646 w 9683"/>
              <a:gd name="T59" fmla="*/ 2147483646 h 10000"/>
              <a:gd name="T60" fmla="*/ 2147483646 w 9683"/>
              <a:gd name="T61" fmla="*/ 2147483646 h 10000"/>
              <a:gd name="T62" fmla="*/ 2147483646 w 9683"/>
              <a:gd name="T63" fmla="*/ 2147483646 h 10000"/>
              <a:gd name="T64" fmla="*/ 2147483646 w 9683"/>
              <a:gd name="T65" fmla="*/ 2147483646 h 10000"/>
              <a:gd name="T66" fmla="*/ 2147483646 w 9683"/>
              <a:gd name="T67" fmla="*/ 2147483646 h 10000"/>
              <a:gd name="T68" fmla="*/ 2147483646 w 9683"/>
              <a:gd name="T69" fmla="*/ 2147483646 h 10000"/>
              <a:gd name="T70" fmla="*/ 2147483646 w 9683"/>
              <a:gd name="T71" fmla="*/ 2147483646 h 10000"/>
              <a:gd name="T72" fmla="*/ 2147483646 w 9683"/>
              <a:gd name="T73" fmla="*/ 2147483646 h 10000"/>
              <a:gd name="T74" fmla="*/ 2147483646 w 9683"/>
              <a:gd name="T75" fmla="*/ 2147483646 h 10000"/>
              <a:gd name="T76" fmla="*/ 2147483646 w 9683"/>
              <a:gd name="T77" fmla="*/ 2147483646 h 100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683" h="10000">
                <a:moveTo>
                  <a:pt x="9127" y="9451"/>
                </a:moveTo>
                <a:cubicBezTo>
                  <a:pt x="9174" y="8790"/>
                  <a:pt x="9219" y="8129"/>
                  <a:pt x="9266" y="7467"/>
                </a:cubicBezTo>
                <a:cubicBezTo>
                  <a:pt x="9314" y="6852"/>
                  <a:pt x="9383" y="6184"/>
                  <a:pt x="9422" y="5772"/>
                </a:cubicBezTo>
                <a:cubicBezTo>
                  <a:pt x="9465" y="5360"/>
                  <a:pt x="9496" y="5336"/>
                  <a:pt x="9526" y="4984"/>
                </a:cubicBezTo>
                <a:cubicBezTo>
                  <a:pt x="9578" y="4266"/>
                  <a:pt x="9631" y="3550"/>
                  <a:pt x="9683" y="2832"/>
                </a:cubicBezTo>
                <a:lnTo>
                  <a:pt x="7253" y="2862"/>
                </a:lnTo>
                <a:cubicBezTo>
                  <a:pt x="7242" y="2812"/>
                  <a:pt x="7232" y="2763"/>
                  <a:pt x="7221" y="2713"/>
                </a:cubicBezTo>
                <a:lnTo>
                  <a:pt x="5736" y="2728"/>
                </a:lnTo>
                <a:cubicBezTo>
                  <a:pt x="5746" y="2006"/>
                  <a:pt x="5756" y="1285"/>
                  <a:pt x="5767" y="564"/>
                </a:cubicBezTo>
                <a:cubicBezTo>
                  <a:pt x="5514" y="566"/>
                  <a:pt x="4444" y="538"/>
                  <a:pt x="4184" y="564"/>
                </a:cubicBezTo>
                <a:cubicBezTo>
                  <a:pt x="4156" y="610"/>
                  <a:pt x="4242" y="643"/>
                  <a:pt x="4208" y="717"/>
                </a:cubicBezTo>
                <a:cubicBezTo>
                  <a:pt x="4130" y="813"/>
                  <a:pt x="4148" y="976"/>
                  <a:pt x="3975" y="1006"/>
                </a:cubicBezTo>
                <a:lnTo>
                  <a:pt x="1873" y="0"/>
                </a:lnTo>
                <a:cubicBezTo>
                  <a:pt x="1926" y="522"/>
                  <a:pt x="1665" y="206"/>
                  <a:pt x="1625" y="475"/>
                </a:cubicBezTo>
                <a:cubicBezTo>
                  <a:pt x="1628" y="855"/>
                  <a:pt x="1633" y="1235"/>
                  <a:pt x="1636" y="1616"/>
                </a:cubicBezTo>
                <a:cubicBezTo>
                  <a:pt x="1581" y="1799"/>
                  <a:pt x="1324" y="1510"/>
                  <a:pt x="1298" y="1569"/>
                </a:cubicBezTo>
                <a:cubicBezTo>
                  <a:pt x="1276" y="1730"/>
                  <a:pt x="1420" y="1870"/>
                  <a:pt x="1471" y="1972"/>
                </a:cubicBezTo>
                <a:cubicBezTo>
                  <a:pt x="1518" y="2003"/>
                  <a:pt x="1385" y="2017"/>
                  <a:pt x="1604" y="2179"/>
                </a:cubicBezTo>
                <a:cubicBezTo>
                  <a:pt x="1765" y="2298"/>
                  <a:pt x="2558" y="2788"/>
                  <a:pt x="2784" y="2951"/>
                </a:cubicBezTo>
                <a:cubicBezTo>
                  <a:pt x="3417" y="3232"/>
                  <a:pt x="2950" y="3083"/>
                  <a:pt x="2970" y="3155"/>
                </a:cubicBezTo>
                <a:cubicBezTo>
                  <a:pt x="2992" y="3237"/>
                  <a:pt x="3058" y="3346"/>
                  <a:pt x="2926" y="3440"/>
                </a:cubicBezTo>
                <a:cubicBezTo>
                  <a:pt x="2900" y="3556"/>
                  <a:pt x="2907" y="3736"/>
                  <a:pt x="2818" y="3855"/>
                </a:cubicBezTo>
                <a:cubicBezTo>
                  <a:pt x="2761" y="3976"/>
                  <a:pt x="2773" y="4068"/>
                  <a:pt x="2600" y="4167"/>
                </a:cubicBezTo>
                <a:cubicBezTo>
                  <a:pt x="2449" y="4276"/>
                  <a:pt x="2061" y="4415"/>
                  <a:pt x="1906" y="4507"/>
                </a:cubicBezTo>
                <a:cubicBezTo>
                  <a:pt x="1750" y="4599"/>
                  <a:pt x="1745" y="4679"/>
                  <a:pt x="1670" y="4721"/>
                </a:cubicBezTo>
                <a:cubicBezTo>
                  <a:pt x="1593" y="4762"/>
                  <a:pt x="1517" y="4726"/>
                  <a:pt x="1453" y="4756"/>
                </a:cubicBezTo>
                <a:cubicBezTo>
                  <a:pt x="1477" y="4999"/>
                  <a:pt x="1331" y="4834"/>
                  <a:pt x="1267" y="4894"/>
                </a:cubicBezTo>
                <a:cubicBezTo>
                  <a:pt x="1314" y="5061"/>
                  <a:pt x="1107" y="5144"/>
                  <a:pt x="1002" y="5210"/>
                </a:cubicBezTo>
                <a:cubicBezTo>
                  <a:pt x="937" y="5434"/>
                  <a:pt x="790" y="5263"/>
                  <a:pt x="692" y="5461"/>
                </a:cubicBezTo>
                <a:cubicBezTo>
                  <a:pt x="594" y="5659"/>
                  <a:pt x="500" y="6190"/>
                  <a:pt x="415" y="6400"/>
                </a:cubicBezTo>
                <a:cubicBezTo>
                  <a:pt x="331" y="6610"/>
                  <a:pt x="0" y="6286"/>
                  <a:pt x="184" y="6722"/>
                </a:cubicBezTo>
                <a:cubicBezTo>
                  <a:pt x="133" y="6886"/>
                  <a:pt x="107" y="7097"/>
                  <a:pt x="106" y="7384"/>
                </a:cubicBezTo>
                <a:cubicBezTo>
                  <a:pt x="107" y="7579"/>
                  <a:pt x="140" y="8271"/>
                  <a:pt x="179" y="8447"/>
                </a:cubicBezTo>
                <a:cubicBezTo>
                  <a:pt x="232" y="8483"/>
                  <a:pt x="288" y="8423"/>
                  <a:pt x="348" y="8441"/>
                </a:cubicBezTo>
                <a:lnTo>
                  <a:pt x="4327" y="8399"/>
                </a:lnTo>
                <a:cubicBezTo>
                  <a:pt x="4330" y="8933"/>
                  <a:pt x="4333" y="9466"/>
                  <a:pt x="4337" y="10000"/>
                </a:cubicBezTo>
                <a:lnTo>
                  <a:pt x="5358" y="9952"/>
                </a:lnTo>
                <a:lnTo>
                  <a:pt x="7447" y="9761"/>
                </a:lnTo>
                <a:lnTo>
                  <a:pt x="9127" y="9451"/>
                </a:lnTo>
                <a:close/>
              </a:path>
            </a:pathLst>
          </a:custGeom>
          <a:solidFill>
            <a:schemeClr val="accent1">
              <a:lumMod val="90000"/>
              <a:alpha val="30196"/>
            </a:schemeClr>
          </a:solidFill>
          <a:ln w="47625">
            <a:solidFill>
              <a:schemeClr val="tx1"/>
            </a:solidFill>
            <a:round/>
            <a:headEnd/>
            <a:tailEnd/>
          </a:ln>
        </p:spPr>
        <p:txBody>
          <a:bodyPr/>
          <a:lstStyle/>
          <a:p>
            <a:pPr>
              <a:defRPr/>
            </a:pPr>
            <a:endParaRPr lang="en-US" sz="1350"/>
          </a:p>
        </p:txBody>
      </p:sp>
      <p:sp>
        <p:nvSpPr>
          <p:cNvPr id="2053" name="Freeform 269">
            <a:extLst>
              <a:ext uri="{FF2B5EF4-FFF2-40B4-BE49-F238E27FC236}">
                <a16:creationId xmlns:a16="http://schemas.microsoft.com/office/drawing/2014/main" id="{1F0B10A7-7A59-CA91-BFB2-F7A76DD8E31D}"/>
              </a:ext>
            </a:extLst>
          </p:cNvPr>
          <p:cNvSpPr>
            <a:spLocks/>
          </p:cNvSpPr>
          <p:nvPr/>
        </p:nvSpPr>
        <p:spPr bwMode="auto">
          <a:xfrm>
            <a:off x="4645819" y="1574007"/>
            <a:ext cx="1971675" cy="1969294"/>
          </a:xfrm>
          <a:custGeom>
            <a:avLst/>
            <a:gdLst>
              <a:gd name="T0" fmla="*/ 2147483646 w 10038"/>
              <a:gd name="T1" fmla="*/ 2147483646 h 10000"/>
              <a:gd name="T2" fmla="*/ 2147483646 w 10038"/>
              <a:gd name="T3" fmla="*/ 2147483646 h 10000"/>
              <a:gd name="T4" fmla="*/ 2147483646 w 10038"/>
              <a:gd name="T5" fmla="*/ 2147483646 h 10000"/>
              <a:gd name="T6" fmla="*/ 2147483646 w 10038"/>
              <a:gd name="T7" fmla="*/ 2147483646 h 10000"/>
              <a:gd name="T8" fmla="*/ 2147483646 w 10038"/>
              <a:gd name="T9" fmla="*/ 2147483646 h 10000"/>
              <a:gd name="T10" fmla="*/ 2147483646 w 10038"/>
              <a:gd name="T11" fmla="*/ 2147483646 h 10000"/>
              <a:gd name="T12" fmla="*/ 2147483646 w 10038"/>
              <a:gd name="T13" fmla="*/ 2147483646 h 10000"/>
              <a:gd name="T14" fmla="*/ 2147483646 w 10038"/>
              <a:gd name="T15" fmla="*/ 2147483646 h 10000"/>
              <a:gd name="T16" fmla="*/ 2147483646 w 10038"/>
              <a:gd name="T17" fmla="*/ 2147483646 h 10000"/>
              <a:gd name="T18" fmla="*/ 2147483646 w 10038"/>
              <a:gd name="T19" fmla="*/ 2147483646 h 10000"/>
              <a:gd name="T20" fmla="*/ 2147483646 w 10038"/>
              <a:gd name="T21" fmla="*/ 2147483646 h 10000"/>
              <a:gd name="T22" fmla="*/ 2147483646 w 10038"/>
              <a:gd name="T23" fmla="*/ 2147483646 h 10000"/>
              <a:gd name="T24" fmla="*/ 2147483646 w 10038"/>
              <a:gd name="T25" fmla="*/ 2147483646 h 10000"/>
              <a:gd name="T26" fmla="*/ 2147483646 w 10038"/>
              <a:gd name="T27" fmla="*/ 2147483646 h 10000"/>
              <a:gd name="T28" fmla="*/ 2147483646 w 10038"/>
              <a:gd name="T29" fmla="*/ 2147483646 h 10000"/>
              <a:gd name="T30" fmla="*/ 2147483646 w 10038"/>
              <a:gd name="T31" fmla="*/ 2147483646 h 10000"/>
              <a:gd name="T32" fmla="*/ 2147483646 w 10038"/>
              <a:gd name="T33" fmla="*/ 2147483646 h 10000"/>
              <a:gd name="T34" fmla="*/ 2147483646 w 10038"/>
              <a:gd name="T35" fmla="*/ 2147483646 h 10000"/>
              <a:gd name="T36" fmla="*/ 2147483646 w 10038"/>
              <a:gd name="T37" fmla="*/ 2147483646 h 10000"/>
              <a:gd name="T38" fmla="*/ 2147483646 w 10038"/>
              <a:gd name="T39" fmla="*/ 2147483646 h 10000"/>
              <a:gd name="T40" fmla="*/ 2147483646 w 10038"/>
              <a:gd name="T41" fmla="*/ 2147483646 h 10000"/>
              <a:gd name="T42" fmla="*/ 2147483646 w 10038"/>
              <a:gd name="T43" fmla="*/ 2147483646 h 10000"/>
              <a:gd name="T44" fmla="*/ 2147483646 w 10038"/>
              <a:gd name="T45" fmla="*/ 2147483646 h 10000"/>
              <a:gd name="T46" fmla="*/ 2147483646 w 10038"/>
              <a:gd name="T47" fmla="*/ 2147483646 h 10000"/>
              <a:gd name="T48" fmla="*/ 2147483646 w 10038"/>
              <a:gd name="T49" fmla="*/ 2147483646 h 10000"/>
              <a:gd name="T50" fmla="*/ 2147483646 w 10038"/>
              <a:gd name="T51" fmla="*/ 2147483646 h 10000"/>
              <a:gd name="T52" fmla="*/ 2147483646 w 10038"/>
              <a:gd name="T53" fmla="*/ 2147483646 h 10000"/>
              <a:gd name="T54" fmla="*/ 2147483646 w 10038"/>
              <a:gd name="T55" fmla="*/ 2147483646 h 10000"/>
              <a:gd name="T56" fmla="*/ 2147483646 w 10038"/>
              <a:gd name="T57" fmla="*/ 2147483646 h 10000"/>
              <a:gd name="T58" fmla="*/ 2147483646 w 10038"/>
              <a:gd name="T59" fmla="*/ 2147483646 h 10000"/>
              <a:gd name="T60" fmla="*/ 2147483646 w 10038"/>
              <a:gd name="T61" fmla="*/ 2147483646 h 10000"/>
              <a:gd name="T62" fmla="*/ 2147483646 w 10038"/>
              <a:gd name="T63" fmla="*/ 2147483646 h 10000"/>
              <a:gd name="T64" fmla="*/ 2147483646 w 10038"/>
              <a:gd name="T65" fmla="*/ 2147483646 h 10000"/>
              <a:gd name="T66" fmla="*/ 2147483646 w 10038"/>
              <a:gd name="T67" fmla="*/ 2147483646 h 10000"/>
              <a:gd name="T68" fmla="*/ 2147483646 w 10038"/>
              <a:gd name="T69" fmla="*/ 2147483646 h 10000"/>
              <a:gd name="T70" fmla="*/ 2147483646 w 10038"/>
              <a:gd name="T71" fmla="*/ 2147483646 h 10000"/>
              <a:gd name="T72" fmla="*/ 2147483646 w 10038"/>
              <a:gd name="T73" fmla="*/ 2147483646 h 10000"/>
              <a:gd name="T74" fmla="*/ 2147483646 w 10038"/>
              <a:gd name="T75" fmla="*/ 2147483646 h 10000"/>
              <a:gd name="T76" fmla="*/ 2147483646 w 10038"/>
              <a:gd name="T77" fmla="*/ 2147483646 h 10000"/>
              <a:gd name="T78" fmla="*/ 2147483646 w 10038"/>
              <a:gd name="T79" fmla="*/ 2147483646 h 10000"/>
              <a:gd name="T80" fmla="*/ 2147483646 w 10038"/>
              <a:gd name="T81" fmla="*/ 2147483646 h 10000"/>
              <a:gd name="T82" fmla="*/ 2147483646 w 10038"/>
              <a:gd name="T83" fmla="*/ 2147483646 h 10000"/>
              <a:gd name="T84" fmla="*/ 2147483646 w 10038"/>
              <a:gd name="T85" fmla="*/ 2147483646 h 10000"/>
              <a:gd name="T86" fmla="*/ 2147483646 w 10038"/>
              <a:gd name="T87" fmla="*/ 2147483646 h 10000"/>
              <a:gd name="T88" fmla="*/ 2147483646 w 10038"/>
              <a:gd name="T89" fmla="*/ 2147483646 h 10000"/>
              <a:gd name="T90" fmla="*/ 2147483646 w 10038"/>
              <a:gd name="T91" fmla="*/ 2147483646 h 10000"/>
              <a:gd name="T92" fmla="*/ 2147483646 w 10038"/>
              <a:gd name="T93" fmla="*/ 2147483646 h 10000"/>
              <a:gd name="T94" fmla="*/ 2147483646 w 10038"/>
              <a:gd name="T95" fmla="*/ 2147483646 h 10000"/>
              <a:gd name="T96" fmla="*/ 2147483646 w 10038"/>
              <a:gd name="T97" fmla="*/ 2147483646 h 10000"/>
              <a:gd name="T98" fmla="*/ 2147483646 w 10038"/>
              <a:gd name="T99" fmla="*/ 2147483646 h 10000"/>
              <a:gd name="T100" fmla="*/ 2147483646 w 10038"/>
              <a:gd name="T101" fmla="*/ 2147483646 h 10000"/>
              <a:gd name="T102" fmla="*/ 2147483646 w 10038"/>
              <a:gd name="T103" fmla="*/ 2147483646 h 100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038" h="10000">
                <a:moveTo>
                  <a:pt x="168" y="3051"/>
                </a:moveTo>
                <a:cubicBezTo>
                  <a:pt x="138" y="3099"/>
                  <a:pt x="72" y="3164"/>
                  <a:pt x="48" y="3206"/>
                </a:cubicBezTo>
                <a:cubicBezTo>
                  <a:pt x="24" y="3248"/>
                  <a:pt x="0" y="3266"/>
                  <a:pt x="12" y="3313"/>
                </a:cubicBezTo>
                <a:cubicBezTo>
                  <a:pt x="18" y="3337"/>
                  <a:pt x="30" y="3522"/>
                  <a:pt x="120" y="3504"/>
                </a:cubicBezTo>
                <a:cubicBezTo>
                  <a:pt x="108" y="3516"/>
                  <a:pt x="205" y="3415"/>
                  <a:pt x="229" y="3397"/>
                </a:cubicBezTo>
                <a:cubicBezTo>
                  <a:pt x="271" y="3373"/>
                  <a:pt x="325" y="3349"/>
                  <a:pt x="325" y="3349"/>
                </a:cubicBezTo>
                <a:cubicBezTo>
                  <a:pt x="343" y="3325"/>
                  <a:pt x="349" y="3296"/>
                  <a:pt x="373" y="3278"/>
                </a:cubicBezTo>
                <a:cubicBezTo>
                  <a:pt x="415" y="3254"/>
                  <a:pt x="517" y="3230"/>
                  <a:pt x="517" y="3230"/>
                </a:cubicBezTo>
                <a:cubicBezTo>
                  <a:pt x="554" y="3337"/>
                  <a:pt x="560" y="3343"/>
                  <a:pt x="445" y="3421"/>
                </a:cubicBezTo>
                <a:cubicBezTo>
                  <a:pt x="415" y="3516"/>
                  <a:pt x="373" y="3498"/>
                  <a:pt x="289" y="3552"/>
                </a:cubicBezTo>
                <a:cubicBezTo>
                  <a:pt x="253" y="3588"/>
                  <a:pt x="193" y="3576"/>
                  <a:pt x="181" y="3611"/>
                </a:cubicBezTo>
                <a:cubicBezTo>
                  <a:pt x="168" y="3647"/>
                  <a:pt x="187" y="3743"/>
                  <a:pt x="229" y="3778"/>
                </a:cubicBezTo>
                <a:cubicBezTo>
                  <a:pt x="265" y="3886"/>
                  <a:pt x="343" y="3886"/>
                  <a:pt x="433" y="3838"/>
                </a:cubicBezTo>
                <a:cubicBezTo>
                  <a:pt x="493" y="3826"/>
                  <a:pt x="566" y="3772"/>
                  <a:pt x="626" y="3731"/>
                </a:cubicBezTo>
                <a:cubicBezTo>
                  <a:pt x="686" y="3689"/>
                  <a:pt x="746" y="3605"/>
                  <a:pt x="782" y="3588"/>
                </a:cubicBezTo>
                <a:cubicBezTo>
                  <a:pt x="806" y="3594"/>
                  <a:pt x="848" y="3588"/>
                  <a:pt x="854" y="3611"/>
                </a:cubicBezTo>
                <a:cubicBezTo>
                  <a:pt x="860" y="3641"/>
                  <a:pt x="776" y="3713"/>
                  <a:pt x="758" y="3766"/>
                </a:cubicBezTo>
                <a:cubicBezTo>
                  <a:pt x="728" y="3814"/>
                  <a:pt x="692" y="3862"/>
                  <a:pt x="662" y="3897"/>
                </a:cubicBezTo>
                <a:cubicBezTo>
                  <a:pt x="620" y="3921"/>
                  <a:pt x="590" y="3993"/>
                  <a:pt x="590" y="3993"/>
                </a:cubicBezTo>
                <a:cubicBezTo>
                  <a:pt x="566" y="4017"/>
                  <a:pt x="548" y="4017"/>
                  <a:pt x="505" y="4041"/>
                </a:cubicBezTo>
                <a:cubicBezTo>
                  <a:pt x="463" y="4064"/>
                  <a:pt x="373" y="4106"/>
                  <a:pt x="349" y="4136"/>
                </a:cubicBezTo>
                <a:cubicBezTo>
                  <a:pt x="331" y="4160"/>
                  <a:pt x="349" y="4178"/>
                  <a:pt x="349" y="4207"/>
                </a:cubicBezTo>
                <a:cubicBezTo>
                  <a:pt x="349" y="4237"/>
                  <a:pt x="385" y="4255"/>
                  <a:pt x="397" y="4279"/>
                </a:cubicBezTo>
                <a:cubicBezTo>
                  <a:pt x="415" y="4303"/>
                  <a:pt x="397" y="4368"/>
                  <a:pt x="421" y="4410"/>
                </a:cubicBezTo>
                <a:cubicBezTo>
                  <a:pt x="445" y="4452"/>
                  <a:pt x="517" y="4487"/>
                  <a:pt x="542" y="4529"/>
                </a:cubicBezTo>
                <a:cubicBezTo>
                  <a:pt x="566" y="4571"/>
                  <a:pt x="523" y="4601"/>
                  <a:pt x="554" y="4648"/>
                </a:cubicBezTo>
                <a:cubicBezTo>
                  <a:pt x="584" y="4696"/>
                  <a:pt x="656" y="4803"/>
                  <a:pt x="710" y="4803"/>
                </a:cubicBezTo>
                <a:cubicBezTo>
                  <a:pt x="758" y="4797"/>
                  <a:pt x="836" y="4702"/>
                  <a:pt x="878" y="4648"/>
                </a:cubicBezTo>
                <a:cubicBezTo>
                  <a:pt x="921" y="4595"/>
                  <a:pt x="933" y="4505"/>
                  <a:pt x="951" y="4493"/>
                </a:cubicBezTo>
                <a:cubicBezTo>
                  <a:pt x="975" y="4476"/>
                  <a:pt x="975" y="4559"/>
                  <a:pt x="999" y="4589"/>
                </a:cubicBezTo>
                <a:cubicBezTo>
                  <a:pt x="1023" y="4619"/>
                  <a:pt x="1107" y="4642"/>
                  <a:pt x="1095" y="4684"/>
                </a:cubicBezTo>
                <a:cubicBezTo>
                  <a:pt x="1065" y="4779"/>
                  <a:pt x="1011" y="4809"/>
                  <a:pt x="915" y="4839"/>
                </a:cubicBezTo>
                <a:cubicBezTo>
                  <a:pt x="806" y="4982"/>
                  <a:pt x="860" y="4964"/>
                  <a:pt x="782" y="5077"/>
                </a:cubicBezTo>
                <a:cubicBezTo>
                  <a:pt x="764" y="5143"/>
                  <a:pt x="824" y="5191"/>
                  <a:pt x="806" y="5256"/>
                </a:cubicBezTo>
                <a:cubicBezTo>
                  <a:pt x="800" y="5286"/>
                  <a:pt x="806" y="5328"/>
                  <a:pt x="782" y="5352"/>
                </a:cubicBezTo>
                <a:cubicBezTo>
                  <a:pt x="734" y="5387"/>
                  <a:pt x="560" y="5364"/>
                  <a:pt x="481" y="5399"/>
                </a:cubicBezTo>
                <a:cubicBezTo>
                  <a:pt x="397" y="5423"/>
                  <a:pt x="307" y="5453"/>
                  <a:pt x="277" y="5483"/>
                </a:cubicBezTo>
                <a:cubicBezTo>
                  <a:pt x="247" y="5513"/>
                  <a:pt x="289" y="5507"/>
                  <a:pt x="301" y="5566"/>
                </a:cubicBezTo>
                <a:cubicBezTo>
                  <a:pt x="325" y="5673"/>
                  <a:pt x="385" y="5727"/>
                  <a:pt x="349" y="5828"/>
                </a:cubicBezTo>
                <a:cubicBezTo>
                  <a:pt x="355" y="5852"/>
                  <a:pt x="355" y="5882"/>
                  <a:pt x="373" y="5900"/>
                </a:cubicBezTo>
                <a:cubicBezTo>
                  <a:pt x="391" y="5918"/>
                  <a:pt x="433" y="5906"/>
                  <a:pt x="445" y="5924"/>
                </a:cubicBezTo>
                <a:cubicBezTo>
                  <a:pt x="475" y="5965"/>
                  <a:pt x="493" y="6067"/>
                  <a:pt x="493" y="6067"/>
                </a:cubicBezTo>
                <a:cubicBezTo>
                  <a:pt x="433" y="6150"/>
                  <a:pt x="385" y="6156"/>
                  <a:pt x="301" y="6210"/>
                </a:cubicBezTo>
                <a:cubicBezTo>
                  <a:pt x="271" y="6305"/>
                  <a:pt x="199" y="6311"/>
                  <a:pt x="156" y="6400"/>
                </a:cubicBezTo>
                <a:cubicBezTo>
                  <a:pt x="138" y="6448"/>
                  <a:pt x="108" y="6544"/>
                  <a:pt x="108" y="6544"/>
                </a:cubicBezTo>
                <a:cubicBezTo>
                  <a:pt x="138" y="6657"/>
                  <a:pt x="174" y="6687"/>
                  <a:pt x="108" y="6782"/>
                </a:cubicBezTo>
                <a:cubicBezTo>
                  <a:pt x="114" y="6830"/>
                  <a:pt x="102" y="6973"/>
                  <a:pt x="205" y="6973"/>
                </a:cubicBezTo>
                <a:lnTo>
                  <a:pt x="385" y="6973"/>
                </a:lnTo>
                <a:cubicBezTo>
                  <a:pt x="481" y="6925"/>
                  <a:pt x="481" y="6841"/>
                  <a:pt x="590" y="6806"/>
                </a:cubicBezTo>
                <a:cubicBezTo>
                  <a:pt x="620" y="6710"/>
                  <a:pt x="638" y="6669"/>
                  <a:pt x="734" y="6639"/>
                </a:cubicBezTo>
                <a:cubicBezTo>
                  <a:pt x="770" y="6627"/>
                  <a:pt x="764" y="6716"/>
                  <a:pt x="782" y="6746"/>
                </a:cubicBezTo>
                <a:cubicBezTo>
                  <a:pt x="800" y="6776"/>
                  <a:pt x="872" y="6788"/>
                  <a:pt x="854" y="6830"/>
                </a:cubicBezTo>
                <a:cubicBezTo>
                  <a:pt x="830" y="6907"/>
                  <a:pt x="686" y="6996"/>
                  <a:pt x="686" y="6996"/>
                </a:cubicBezTo>
                <a:cubicBezTo>
                  <a:pt x="680" y="7038"/>
                  <a:pt x="656" y="7074"/>
                  <a:pt x="662" y="7116"/>
                </a:cubicBezTo>
                <a:cubicBezTo>
                  <a:pt x="662" y="7151"/>
                  <a:pt x="644" y="7181"/>
                  <a:pt x="638" y="7223"/>
                </a:cubicBezTo>
                <a:cubicBezTo>
                  <a:pt x="614" y="7265"/>
                  <a:pt x="566" y="7282"/>
                  <a:pt x="529" y="7354"/>
                </a:cubicBezTo>
                <a:cubicBezTo>
                  <a:pt x="463" y="7455"/>
                  <a:pt x="469" y="7527"/>
                  <a:pt x="421" y="7640"/>
                </a:cubicBezTo>
                <a:cubicBezTo>
                  <a:pt x="391" y="7718"/>
                  <a:pt x="331" y="7795"/>
                  <a:pt x="349" y="7807"/>
                </a:cubicBezTo>
                <a:cubicBezTo>
                  <a:pt x="379" y="7825"/>
                  <a:pt x="415" y="7789"/>
                  <a:pt x="445" y="7783"/>
                </a:cubicBezTo>
                <a:cubicBezTo>
                  <a:pt x="451" y="7771"/>
                  <a:pt x="529" y="7670"/>
                  <a:pt x="517" y="7640"/>
                </a:cubicBezTo>
                <a:cubicBezTo>
                  <a:pt x="505" y="7616"/>
                  <a:pt x="469" y="7628"/>
                  <a:pt x="445" y="7616"/>
                </a:cubicBezTo>
                <a:lnTo>
                  <a:pt x="445" y="7592"/>
                </a:lnTo>
                <a:cubicBezTo>
                  <a:pt x="451" y="7616"/>
                  <a:pt x="319" y="7694"/>
                  <a:pt x="349" y="7759"/>
                </a:cubicBezTo>
                <a:cubicBezTo>
                  <a:pt x="379" y="7825"/>
                  <a:pt x="523" y="7926"/>
                  <a:pt x="614" y="7974"/>
                </a:cubicBezTo>
                <a:cubicBezTo>
                  <a:pt x="686" y="8027"/>
                  <a:pt x="818" y="8015"/>
                  <a:pt x="903" y="8045"/>
                </a:cubicBezTo>
                <a:cubicBezTo>
                  <a:pt x="951" y="8081"/>
                  <a:pt x="860" y="8123"/>
                  <a:pt x="842" y="8153"/>
                </a:cubicBezTo>
                <a:cubicBezTo>
                  <a:pt x="824" y="8182"/>
                  <a:pt x="812" y="8224"/>
                  <a:pt x="782" y="8236"/>
                </a:cubicBezTo>
                <a:cubicBezTo>
                  <a:pt x="758" y="8254"/>
                  <a:pt x="698" y="8212"/>
                  <a:pt x="674" y="8224"/>
                </a:cubicBezTo>
                <a:cubicBezTo>
                  <a:pt x="632" y="8230"/>
                  <a:pt x="542" y="8260"/>
                  <a:pt x="529" y="8284"/>
                </a:cubicBezTo>
                <a:cubicBezTo>
                  <a:pt x="511" y="8308"/>
                  <a:pt x="608" y="8361"/>
                  <a:pt x="590" y="8379"/>
                </a:cubicBezTo>
                <a:cubicBezTo>
                  <a:pt x="572" y="8397"/>
                  <a:pt x="535" y="8403"/>
                  <a:pt x="517" y="8427"/>
                </a:cubicBezTo>
                <a:cubicBezTo>
                  <a:pt x="481" y="8468"/>
                  <a:pt x="421" y="8570"/>
                  <a:pt x="421" y="8570"/>
                </a:cubicBezTo>
                <a:cubicBezTo>
                  <a:pt x="487" y="8760"/>
                  <a:pt x="463" y="8665"/>
                  <a:pt x="493" y="8856"/>
                </a:cubicBezTo>
                <a:cubicBezTo>
                  <a:pt x="542" y="8838"/>
                  <a:pt x="596" y="8838"/>
                  <a:pt x="638" y="8808"/>
                </a:cubicBezTo>
                <a:cubicBezTo>
                  <a:pt x="662" y="8790"/>
                  <a:pt x="698" y="8820"/>
                  <a:pt x="722" y="8808"/>
                </a:cubicBezTo>
                <a:cubicBezTo>
                  <a:pt x="770" y="8790"/>
                  <a:pt x="927" y="8749"/>
                  <a:pt x="927" y="8749"/>
                </a:cubicBezTo>
                <a:cubicBezTo>
                  <a:pt x="1089" y="8760"/>
                  <a:pt x="1209" y="8671"/>
                  <a:pt x="1264" y="8832"/>
                </a:cubicBezTo>
                <a:cubicBezTo>
                  <a:pt x="1233" y="8927"/>
                  <a:pt x="1083" y="8993"/>
                  <a:pt x="999" y="9046"/>
                </a:cubicBezTo>
                <a:cubicBezTo>
                  <a:pt x="921" y="9166"/>
                  <a:pt x="903" y="9148"/>
                  <a:pt x="1107" y="9106"/>
                </a:cubicBezTo>
                <a:cubicBezTo>
                  <a:pt x="1143" y="8993"/>
                  <a:pt x="1264" y="9029"/>
                  <a:pt x="1372" y="9058"/>
                </a:cubicBezTo>
                <a:cubicBezTo>
                  <a:pt x="1392" y="9324"/>
                  <a:pt x="1412" y="9591"/>
                  <a:pt x="1432" y="9857"/>
                </a:cubicBezTo>
                <a:cubicBezTo>
                  <a:pt x="1480" y="10000"/>
                  <a:pt x="1558" y="9911"/>
                  <a:pt x="1649" y="9905"/>
                </a:cubicBezTo>
                <a:cubicBezTo>
                  <a:pt x="1823" y="9642"/>
                  <a:pt x="1637" y="9869"/>
                  <a:pt x="1986" y="9833"/>
                </a:cubicBezTo>
                <a:cubicBezTo>
                  <a:pt x="2082" y="9779"/>
                  <a:pt x="2112" y="9988"/>
                  <a:pt x="2142" y="9869"/>
                </a:cubicBezTo>
                <a:cubicBezTo>
                  <a:pt x="2178" y="9744"/>
                  <a:pt x="2160" y="9213"/>
                  <a:pt x="2190" y="9082"/>
                </a:cubicBezTo>
                <a:cubicBezTo>
                  <a:pt x="2220" y="8951"/>
                  <a:pt x="2280" y="9094"/>
                  <a:pt x="2323" y="9094"/>
                </a:cubicBezTo>
                <a:cubicBezTo>
                  <a:pt x="2365" y="9094"/>
                  <a:pt x="2401" y="9088"/>
                  <a:pt x="2455" y="9082"/>
                </a:cubicBezTo>
                <a:cubicBezTo>
                  <a:pt x="2575" y="9041"/>
                  <a:pt x="2491" y="9017"/>
                  <a:pt x="2659" y="9070"/>
                </a:cubicBezTo>
                <a:cubicBezTo>
                  <a:pt x="2708" y="9088"/>
                  <a:pt x="2804" y="9118"/>
                  <a:pt x="2804" y="9118"/>
                </a:cubicBezTo>
                <a:cubicBezTo>
                  <a:pt x="2918" y="9082"/>
                  <a:pt x="2852" y="8945"/>
                  <a:pt x="2888" y="8832"/>
                </a:cubicBezTo>
                <a:cubicBezTo>
                  <a:pt x="2894" y="8808"/>
                  <a:pt x="2972" y="8784"/>
                  <a:pt x="2972" y="8784"/>
                </a:cubicBezTo>
                <a:cubicBezTo>
                  <a:pt x="2966" y="8760"/>
                  <a:pt x="2924" y="8725"/>
                  <a:pt x="2948" y="8713"/>
                </a:cubicBezTo>
                <a:cubicBezTo>
                  <a:pt x="2972" y="8701"/>
                  <a:pt x="3002" y="8737"/>
                  <a:pt x="3020" y="8760"/>
                </a:cubicBezTo>
                <a:cubicBezTo>
                  <a:pt x="3039" y="8784"/>
                  <a:pt x="3039" y="8856"/>
                  <a:pt x="3045" y="8892"/>
                </a:cubicBezTo>
                <a:cubicBezTo>
                  <a:pt x="3051" y="8927"/>
                  <a:pt x="3051" y="8957"/>
                  <a:pt x="3069" y="8975"/>
                </a:cubicBezTo>
                <a:cubicBezTo>
                  <a:pt x="3081" y="8999"/>
                  <a:pt x="3117" y="8993"/>
                  <a:pt x="3141" y="8999"/>
                </a:cubicBezTo>
                <a:cubicBezTo>
                  <a:pt x="3177" y="9231"/>
                  <a:pt x="3189" y="9207"/>
                  <a:pt x="3430" y="9237"/>
                </a:cubicBezTo>
                <a:cubicBezTo>
                  <a:pt x="3508" y="9261"/>
                  <a:pt x="3598" y="9273"/>
                  <a:pt x="3670" y="9309"/>
                </a:cubicBezTo>
                <a:cubicBezTo>
                  <a:pt x="3718" y="9338"/>
                  <a:pt x="3815" y="9404"/>
                  <a:pt x="3815" y="9404"/>
                </a:cubicBezTo>
                <a:cubicBezTo>
                  <a:pt x="3989" y="9362"/>
                  <a:pt x="4170" y="9338"/>
                  <a:pt x="4320" y="9237"/>
                </a:cubicBezTo>
                <a:cubicBezTo>
                  <a:pt x="4350" y="9190"/>
                  <a:pt x="4398" y="9148"/>
                  <a:pt x="4416" y="9094"/>
                </a:cubicBezTo>
                <a:cubicBezTo>
                  <a:pt x="4422" y="9070"/>
                  <a:pt x="4422" y="9035"/>
                  <a:pt x="4440" y="9023"/>
                </a:cubicBezTo>
                <a:cubicBezTo>
                  <a:pt x="4483" y="8993"/>
                  <a:pt x="4537" y="8993"/>
                  <a:pt x="4585" y="8975"/>
                </a:cubicBezTo>
                <a:cubicBezTo>
                  <a:pt x="4609" y="8969"/>
                  <a:pt x="4633" y="8963"/>
                  <a:pt x="4657" y="8951"/>
                </a:cubicBezTo>
                <a:cubicBezTo>
                  <a:pt x="4729" y="8903"/>
                  <a:pt x="4801" y="8880"/>
                  <a:pt x="4874" y="8832"/>
                </a:cubicBezTo>
                <a:cubicBezTo>
                  <a:pt x="4976" y="8868"/>
                  <a:pt x="5006" y="8844"/>
                  <a:pt x="5090" y="8784"/>
                </a:cubicBezTo>
                <a:cubicBezTo>
                  <a:pt x="5156" y="8737"/>
                  <a:pt x="5193" y="8594"/>
                  <a:pt x="5259" y="8546"/>
                </a:cubicBezTo>
                <a:cubicBezTo>
                  <a:pt x="5301" y="8504"/>
                  <a:pt x="5421" y="8516"/>
                  <a:pt x="5487" y="8498"/>
                </a:cubicBezTo>
                <a:cubicBezTo>
                  <a:pt x="5554" y="8480"/>
                  <a:pt x="5554" y="8468"/>
                  <a:pt x="5668" y="8427"/>
                </a:cubicBezTo>
                <a:cubicBezTo>
                  <a:pt x="5842" y="8367"/>
                  <a:pt x="6011" y="8308"/>
                  <a:pt x="6173" y="8236"/>
                </a:cubicBezTo>
                <a:cubicBezTo>
                  <a:pt x="6221" y="8218"/>
                  <a:pt x="6270" y="8206"/>
                  <a:pt x="6318" y="8188"/>
                </a:cubicBezTo>
                <a:cubicBezTo>
                  <a:pt x="6372" y="8170"/>
                  <a:pt x="6462" y="8093"/>
                  <a:pt x="6462" y="8093"/>
                </a:cubicBezTo>
                <a:cubicBezTo>
                  <a:pt x="6522" y="8004"/>
                  <a:pt x="6588" y="7914"/>
                  <a:pt x="6679" y="7855"/>
                </a:cubicBezTo>
                <a:cubicBezTo>
                  <a:pt x="6817" y="7646"/>
                  <a:pt x="6769" y="7330"/>
                  <a:pt x="6992" y="7187"/>
                </a:cubicBezTo>
                <a:cubicBezTo>
                  <a:pt x="7222" y="7044"/>
                  <a:pt x="5621" y="6536"/>
                  <a:pt x="4936" y="6211"/>
                </a:cubicBezTo>
                <a:cubicBezTo>
                  <a:pt x="4530" y="6001"/>
                  <a:pt x="4959" y="5939"/>
                  <a:pt x="4553" y="5928"/>
                </a:cubicBezTo>
                <a:cubicBezTo>
                  <a:pt x="4492" y="5834"/>
                  <a:pt x="4440" y="5944"/>
                  <a:pt x="4572" y="5645"/>
                </a:cubicBezTo>
                <a:cubicBezTo>
                  <a:pt x="4636" y="5607"/>
                  <a:pt x="4859" y="5865"/>
                  <a:pt x="4936" y="5701"/>
                </a:cubicBezTo>
                <a:cubicBezTo>
                  <a:pt x="5006" y="5616"/>
                  <a:pt x="4764" y="5616"/>
                  <a:pt x="4994" y="5135"/>
                </a:cubicBezTo>
                <a:cubicBezTo>
                  <a:pt x="5010" y="4962"/>
                  <a:pt x="5045" y="4808"/>
                  <a:pt x="5032" y="4664"/>
                </a:cubicBezTo>
                <a:cubicBezTo>
                  <a:pt x="5019" y="4520"/>
                  <a:pt x="5064" y="4507"/>
                  <a:pt x="4917" y="4268"/>
                </a:cubicBezTo>
                <a:cubicBezTo>
                  <a:pt x="5841" y="4460"/>
                  <a:pt x="4622" y="3881"/>
                  <a:pt x="5186" y="4004"/>
                </a:cubicBezTo>
                <a:cubicBezTo>
                  <a:pt x="5750" y="4127"/>
                  <a:pt x="7776" y="4871"/>
                  <a:pt x="8303" y="5006"/>
                </a:cubicBezTo>
                <a:cubicBezTo>
                  <a:pt x="8804" y="5119"/>
                  <a:pt x="8327" y="4833"/>
                  <a:pt x="8351" y="4815"/>
                </a:cubicBezTo>
                <a:cubicBezTo>
                  <a:pt x="8418" y="4774"/>
                  <a:pt x="8580" y="4708"/>
                  <a:pt x="8580" y="4708"/>
                </a:cubicBezTo>
                <a:cubicBezTo>
                  <a:pt x="8640" y="4529"/>
                  <a:pt x="8634" y="4595"/>
                  <a:pt x="8809" y="4553"/>
                </a:cubicBezTo>
                <a:lnTo>
                  <a:pt x="10038" y="4607"/>
                </a:lnTo>
                <a:cubicBezTo>
                  <a:pt x="10032" y="4224"/>
                  <a:pt x="10025" y="3840"/>
                  <a:pt x="10019" y="3457"/>
                </a:cubicBezTo>
                <a:lnTo>
                  <a:pt x="9724" y="3453"/>
                </a:lnTo>
                <a:cubicBezTo>
                  <a:pt x="9737" y="2583"/>
                  <a:pt x="9751" y="1712"/>
                  <a:pt x="9764" y="842"/>
                </a:cubicBezTo>
                <a:cubicBezTo>
                  <a:pt x="9511" y="842"/>
                  <a:pt x="8404" y="879"/>
                  <a:pt x="8135" y="846"/>
                </a:cubicBezTo>
                <a:cubicBezTo>
                  <a:pt x="8139" y="779"/>
                  <a:pt x="8143" y="711"/>
                  <a:pt x="8147" y="644"/>
                </a:cubicBezTo>
                <a:lnTo>
                  <a:pt x="7268" y="620"/>
                </a:lnTo>
                <a:lnTo>
                  <a:pt x="7268" y="1037"/>
                </a:lnTo>
                <a:lnTo>
                  <a:pt x="7016" y="1037"/>
                </a:lnTo>
                <a:lnTo>
                  <a:pt x="7016" y="1156"/>
                </a:lnTo>
                <a:lnTo>
                  <a:pt x="6101" y="1168"/>
                </a:lnTo>
                <a:lnTo>
                  <a:pt x="6101" y="1728"/>
                </a:lnTo>
                <a:lnTo>
                  <a:pt x="5548" y="1728"/>
                </a:lnTo>
                <a:cubicBezTo>
                  <a:pt x="5439" y="1716"/>
                  <a:pt x="5493" y="1692"/>
                  <a:pt x="5463" y="1704"/>
                </a:cubicBezTo>
                <a:cubicBezTo>
                  <a:pt x="5433" y="1716"/>
                  <a:pt x="5427" y="1788"/>
                  <a:pt x="5367" y="1800"/>
                </a:cubicBezTo>
                <a:cubicBezTo>
                  <a:pt x="5319" y="1943"/>
                  <a:pt x="5223" y="1818"/>
                  <a:pt x="5102" y="1776"/>
                </a:cubicBezTo>
                <a:cubicBezTo>
                  <a:pt x="5078" y="1764"/>
                  <a:pt x="5042" y="1687"/>
                  <a:pt x="5078" y="1633"/>
                </a:cubicBezTo>
                <a:cubicBezTo>
                  <a:pt x="5114" y="1579"/>
                  <a:pt x="5259" y="1502"/>
                  <a:pt x="5331" y="1466"/>
                </a:cubicBezTo>
                <a:cubicBezTo>
                  <a:pt x="5379" y="1448"/>
                  <a:pt x="5499" y="1430"/>
                  <a:pt x="5499" y="1430"/>
                </a:cubicBezTo>
                <a:cubicBezTo>
                  <a:pt x="5517" y="1406"/>
                  <a:pt x="5572" y="1412"/>
                  <a:pt x="5596" y="1395"/>
                </a:cubicBezTo>
                <a:cubicBezTo>
                  <a:pt x="5614" y="1377"/>
                  <a:pt x="5728" y="1371"/>
                  <a:pt x="5764" y="1347"/>
                </a:cubicBezTo>
                <a:cubicBezTo>
                  <a:pt x="5800" y="1323"/>
                  <a:pt x="5806" y="1275"/>
                  <a:pt x="5812" y="1240"/>
                </a:cubicBezTo>
                <a:lnTo>
                  <a:pt x="5800" y="1132"/>
                </a:lnTo>
                <a:lnTo>
                  <a:pt x="4344" y="1132"/>
                </a:lnTo>
                <a:lnTo>
                  <a:pt x="4344" y="24"/>
                </a:lnTo>
                <a:lnTo>
                  <a:pt x="3261" y="0"/>
                </a:lnTo>
                <a:lnTo>
                  <a:pt x="3261" y="2348"/>
                </a:lnTo>
                <a:lnTo>
                  <a:pt x="2635" y="2348"/>
                </a:lnTo>
                <a:lnTo>
                  <a:pt x="2635" y="2944"/>
                </a:lnTo>
                <a:lnTo>
                  <a:pt x="578" y="2956"/>
                </a:lnTo>
                <a:lnTo>
                  <a:pt x="217" y="2944"/>
                </a:lnTo>
                <a:cubicBezTo>
                  <a:pt x="132" y="2956"/>
                  <a:pt x="90" y="2974"/>
                  <a:pt x="168" y="3051"/>
                </a:cubicBezTo>
                <a:close/>
              </a:path>
            </a:pathLst>
          </a:custGeom>
          <a:solidFill>
            <a:schemeClr val="accent2">
              <a:alpha val="34901"/>
            </a:schemeClr>
          </a:solidFill>
          <a:ln w="47625">
            <a:solidFill>
              <a:schemeClr val="tx1"/>
            </a:solidFill>
            <a:round/>
            <a:headEnd/>
            <a:tailEnd/>
          </a:ln>
        </p:spPr>
        <p:txBody>
          <a:bodyPr/>
          <a:lstStyle/>
          <a:p>
            <a:endParaRPr lang="en-US" sz="1350"/>
          </a:p>
        </p:txBody>
      </p:sp>
      <p:sp>
        <p:nvSpPr>
          <p:cNvPr id="2054" name="Freeform 263">
            <a:extLst>
              <a:ext uri="{FF2B5EF4-FFF2-40B4-BE49-F238E27FC236}">
                <a16:creationId xmlns:a16="http://schemas.microsoft.com/office/drawing/2014/main" id="{63E36907-A79B-D39F-3183-C36B541D3995}"/>
              </a:ext>
            </a:extLst>
          </p:cNvPr>
          <p:cNvSpPr>
            <a:spLocks/>
          </p:cNvSpPr>
          <p:nvPr/>
        </p:nvSpPr>
        <p:spPr bwMode="auto">
          <a:xfrm>
            <a:off x="6548438" y="316706"/>
            <a:ext cx="1545431" cy="2624138"/>
          </a:xfrm>
          <a:custGeom>
            <a:avLst/>
            <a:gdLst>
              <a:gd name="T0" fmla="*/ 2147483646 w 1298"/>
              <a:gd name="T1" fmla="*/ 0 h 2204"/>
              <a:gd name="T2" fmla="*/ 2147483646 w 1298"/>
              <a:gd name="T3" fmla="*/ 2147483646 h 2204"/>
              <a:gd name="T4" fmla="*/ 2147483646 w 1298"/>
              <a:gd name="T5" fmla="*/ 2147483646 h 2204"/>
              <a:gd name="T6" fmla="*/ 2147483646 w 1298"/>
              <a:gd name="T7" fmla="*/ 2147483646 h 2204"/>
              <a:gd name="T8" fmla="*/ 2147483646 w 1298"/>
              <a:gd name="T9" fmla="*/ 2147483646 h 2204"/>
              <a:gd name="T10" fmla="*/ 2147483646 w 1298"/>
              <a:gd name="T11" fmla="*/ 2147483646 h 2204"/>
              <a:gd name="T12" fmla="*/ 0 w 1298"/>
              <a:gd name="T13" fmla="*/ 2147483646 h 2204"/>
              <a:gd name="T14" fmla="*/ 0 w 1298"/>
              <a:gd name="T15" fmla="*/ 2147483646 h 2204"/>
              <a:gd name="T16" fmla="*/ 2147483646 w 1298"/>
              <a:gd name="T17" fmla="*/ 2147483646 h 2204"/>
              <a:gd name="T18" fmla="*/ 2147483646 w 1298"/>
              <a:gd name="T19" fmla="*/ 2147483646 h 2204"/>
              <a:gd name="T20" fmla="*/ 2147483646 w 1298"/>
              <a:gd name="T21" fmla="*/ 2147483646 h 2204"/>
              <a:gd name="T22" fmla="*/ 2147483646 w 1298"/>
              <a:gd name="T23" fmla="*/ 2147483646 h 2204"/>
              <a:gd name="T24" fmla="*/ 2147483646 w 1298"/>
              <a:gd name="T25" fmla="*/ 2147483646 h 2204"/>
              <a:gd name="T26" fmla="*/ 2147483646 w 1298"/>
              <a:gd name="T27" fmla="*/ 2147483646 h 2204"/>
              <a:gd name="T28" fmla="*/ 2147483646 w 1298"/>
              <a:gd name="T29" fmla="*/ 2147483646 h 2204"/>
              <a:gd name="T30" fmla="*/ 2147483646 w 1298"/>
              <a:gd name="T31" fmla="*/ 2147483646 h 2204"/>
              <a:gd name="T32" fmla="*/ 2147483646 w 1298"/>
              <a:gd name="T33" fmla="*/ 2147483646 h 2204"/>
              <a:gd name="T34" fmla="*/ 2147483646 w 1298"/>
              <a:gd name="T35" fmla="*/ 2147483646 h 2204"/>
              <a:gd name="T36" fmla="*/ 2147483646 w 1298"/>
              <a:gd name="T37" fmla="*/ 2147483646 h 2204"/>
              <a:gd name="T38" fmla="*/ 2147483646 w 1298"/>
              <a:gd name="T39" fmla="*/ 2147483646 h 2204"/>
              <a:gd name="T40" fmla="*/ 2147483646 w 1298"/>
              <a:gd name="T41" fmla="*/ 2147483646 h 2204"/>
              <a:gd name="T42" fmla="*/ 2147483646 w 1298"/>
              <a:gd name="T43" fmla="*/ 2147483646 h 2204"/>
              <a:gd name="T44" fmla="*/ 2147483646 w 1298"/>
              <a:gd name="T45" fmla="*/ 2147483646 h 2204"/>
              <a:gd name="T46" fmla="*/ 2147483646 w 1298"/>
              <a:gd name="T47" fmla="*/ 2147483646 h 2204"/>
              <a:gd name="T48" fmla="*/ 2147483646 w 1298"/>
              <a:gd name="T49" fmla="*/ 2147483646 h 2204"/>
              <a:gd name="T50" fmla="*/ 2147483646 w 1298"/>
              <a:gd name="T51" fmla="*/ 2147483646 h 2204"/>
              <a:gd name="T52" fmla="*/ 2147483646 w 1298"/>
              <a:gd name="T53" fmla="*/ 2147483646 h 2204"/>
              <a:gd name="T54" fmla="*/ 2147483646 w 1298"/>
              <a:gd name="T55" fmla="*/ 2147483646 h 2204"/>
              <a:gd name="T56" fmla="*/ 2147483646 w 1298"/>
              <a:gd name="T57" fmla="*/ 2147483646 h 2204"/>
              <a:gd name="T58" fmla="*/ 2147483646 w 1298"/>
              <a:gd name="T59" fmla="*/ 2147483646 h 2204"/>
              <a:gd name="T60" fmla="*/ 2147483646 w 1298"/>
              <a:gd name="T61" fmla="*/ 2147483646 h 2204"/>
              <a:gd name="T62" fmla="*/ 2147483646 w 1298"/>
              <a:gd name="T63" fmla="*/ 2147483646 h 2204"/>
              <a:gd name="T64" fmla="*/ 2147483646 w 1298"/>
              <a:gd name="T65" fmla="*/ 2147483646 h 2204"/>
              <a:gd name="T66" fmla="*/ 2147483646 w 1298"/>
              <a:gd name="T67" fmla="*/ 2147483646 h 2204"/>
              <a:gd name="T68" fmla="*/ 2147483646 w 1298"/>
              <a:gd name="T69" fmla="*/ 2147483646 h 2204"/>
              <a:gd name="T70" fmla="*/ 2147483646 w 1298"/>
              <a:gd name="T71" fmla="*/ 2147483646 h 2204"/>
              <a:gd name="T72" fmla="*/ 2147483646 w 1298"/>
              <a:gd name="T73" fmla="*/ 2147483646 h 2204"/>
              <a:gd name="T74" fmla="*/ 2147483646 w 1298"/>
              <a:gd name="T75" fmla="*/ 2147483646 h 2204"/>
              <a:gd name="T76" fmla="*/ 2147483646 w 1298"/>
              <a:gd name="T77" fmla="*/ 2147483646 h 2204"/>
              <a:gd name="T78" fmla="*/ 2147483646 w 1298"/>
              <a:gd name="T79" fmla="*/ 2147483646 h 2204"/>
              <a:gd name="T80" fmla="*/ 2147483646 w 1298"/>
              <a:gd name="T81" fmla="*/ 2147483646 h 2204"/>
              <a:gd name="T82" fmla="*/ 2147483646 w 1298"/>
              <a:gd name="T83" fmla="*/ 2147483646 h 2204"/>
              <a:gd name="T84" fmla="*/ 2147483646 w 1298"/>
              <a:gd name="T85" fmla="*/ 2147483646 h 2204"/>
              <a:gd name="T86" fmla="*/ 2147483646 w 1298"/>
              <a:gd name="T87" fmla="*/ 2147483646 h 2204"/>
              <a:gd name="T88" fmla="*/ 2147483646 w 1298"/>
              <a:gd name="T89" fmla="*/ 2147483646 h 2204"/>
              <a:gd name="T90" fmla="*/ 2147483646 w 1298"/>
              <a:gd name="T91" fmla="*/ 2147483646 h 2204"/>
              <a:gd name="T92" fmla="*/ 2147483646 w 1298"/>
              <a:gd name="T93" fmla="*/ 0 h 2204"/>
              <a:gd name="T94" fmla="*/ 2147483646 w 1298"/>
              <a:gd name="T95" fmla="*/ 0 h 2204"/>
              <a:gd name="T96" fmla="*/ 2147483646 w 1298"/>
              <a:gd name="T97" fmla="*/ 0 h 22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98"/>
              <a:gd name="T148" fmla="*/ 0 h 2204"/>
              <a:gd name="T149" fmla="*/ 1298 w 1298"/>
              <a:gd name="T150" fmla="*/ 2204 h 22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98" h="2204">
                <a:moveTo>
                  <a:pt x="142" y="0"/>
                </a:moveTo>
                <a:lnTo>
                  <a:pt x="140" y="166"/>
                </a:lnTo>
                <a:lnTo>
                  <a:pt x="198" y="168"/>
                </a:lnTo>
                <a:lnTo>
                  <a:pt x="198" y="428"/>
                </a:lnTo>
                <a:lnTo>
                  <a:pt x="246" y="426"/>
                </a:lnTo>
                <a:lnTo>
                  <a:pt x="240" y="872"/>
                </a:lnTo>
                <a:lnTo>
                  <a:pt x="0" y="872"/>
                </a:lnTo>
                <a:lnTo>
                  <a:pt x="0" y="1194"/>
                </a:lnTo>
                <a:lnTo>
                  <a:pt x="12" y="1206"/>
                </a:lnTo>
                <a:lnTo>
                  <a:pt x="10" y="1372"/>
                </a:lnTo>
                <a:lnTo>
                  <a:pt x="6" y="1630"/>
                </a:lnTo>
                <a:lnTo>
                  <a:pt x="28" y="1638"/>
                </a:lnTo>
                <a:cubicBezTo>
                  <a:pt x="39" y="1650"/>
                  <a:pt x="51" y="1622"/>
                  <a:pt x="56" y="1650"/>
                </a:cubicBezTo>
                <a:lnTo>
                  <a:pt x="56" y="1816"/>
                </a:lnTo>
                <a:lnTo>
                  <a:pt x="170" y="1818"/>
                </a:lnTo>
                <a:lnTo>
                  <a:pt x="170" y="2190"/>
                </a:lnTo>
                <a:lnTo>
                  <a:pt x="510" y="2188"/>
                </a:lnTo>
                <a:lnTo>
                  <a:pt x="510" y="2204"/>
                </a:lnTo>
                <a:lnTo>
                  <a:pt x="1076" y="2202"/>
                </a:lnTo>
                <a:lnTo>
                  <a:pt x="1076" y="2166"/>
                </a:lnTo>
                <a:lnTo>
                  <a:pt x="1078" y="2114"/>
                </a:lnTo>
                <a:lnTo>
                  <a:pt x="1096" y="2072"/>
                </a:lnTo>
                <a:lnTo>
                  <a:pt x="1100" y="1986"/>
                </a:lnTo>
                <a:lnTo>
                  <a:pt x="1114" y="1876"/>
                </a:lnTo>
                <a:lnTo>
                  <a:pt x="1132" y="1698"/>
                </a:lnTo>
                <a:lnTo>
                  <a:pt x="1146" y="1548"/>
                </a:lnTo>
                <a:lnTo>
                  <a:pt x="1142" y="1518"/>
                </a:lnTo>
                <a:lnTo>
                  <a:pt x="1158" y="1472"/>
                </a:lnTo>
                <a:lnTo>
                  <a:pt x="1160" y="1410"/>
                </a:lnTo>
                <a:lnTo>
                  <a:pt x="1168" y="1306"/>
                </a:lnTo>
                <a:lnTo>
                  <a:pt x="1180" y="1150"/>
                </a:lnTo>
                <a:cubicBezTo>
                  <a:pt x="1183" y="1136"/>
                  <a:pt x="1192" y="1100"/>
                  <a:pt x="1192" y="1100"/>
                </a:cubicBezTo>
                <a:lnTo>
                  <a:pt x="1188" y="1052"/>
                </a:lnTo>
                <a:lnTo>
                  <a:pt x="1206" y="910"/>
                </a:lnTo>
                <a:lnTo>
                  <a:pt x="1216" y="772"/>
                </a:lnTo>
                <a:lnTo>
                  <a:pt x="1230" y="700"/>
                </a:lnTo>
                <a:lnTo>
                  <a:pt x="1224" y="654"/>
                </a:lnTo>
                <a:lnTo>
                  <a:pt x="1262" y="468"/>
                </a:lnTo>
                <a:lnTo>
                  <a:pt x="1256" y="412"/>
                </a:lnTo>
                <a:lnTo>
                  <a:pt x="1272" y="340"/>
                </a:lnTo>
                <a:lnTo>
                  <a:pt x="1276" y="286"/>
                </a:lnTo>
                <a:lnTo>
                  <a:pt x="1284" y="214"/>
                </a:lnTo>
                <a:cubicBezTo>
                  <a:pt x="1287" y="180"/>
                  <a:pt x="1298" y="108"/>
                  <a:pt x="1298" y="108"/>
                </a:cubicBezTo>
                <a:lnTo>
                  <a:pt x="1250" y="58"/>
                </a:lnTo>
                <a:lnTo>
                  <a:pt x="1228" y="4"/>
                </a:lnTo>
                <a:lnTo>
                  <a:pt x="1093" y="2"/>
                </a:lnTo>
                <a:lnTo>
                  <a:pt x="396" y="0"/>
                </a:lnTo>
                <a:lnTo>
                  <a:pt x="284" y="0"/>
                </a:lnTo>
                <a:lnTo>
                  <a:pt x="142" y="0"/>
                </a:lnTo>
                <a:close/>
              </a:path>
            </a:pathLst>
          </a:custGeom>
          <a:solidFill>
            <a:schemeClr val="accent1">
              <a:alpha val="41960"/>
            </a:schemeClr>
          </a:solidFill>
          <a:ln w="47625">
            <a:solidFill>
              <a:schemeClr val="tx1"/>
            </a:solidFill>
            <a:round/>
            <a:headEnd/>
            <a:tailEnd/>
          </a:ln>
        </p:spPr>
        <p:txBody>
          <a:bodyPr/>
          <a:lstStyle/>
          <a:p>
            <a:endParaRPr lang="en-US" sz="1350"/>
          </a:p>
        </p:txBody>
      </p:sp>
      <p:sp>
        <p:nvSpPr>
          <p:cNvPr id="2215" name="Freeform 390">
            <a:extLst>
              <a:ext uri="{FF2B5EF4-FFF2-40B4-BE49-F238E27FC236}">
                <a16:creationId xmlns:a16="http://schemas.microsoft.com/office/drawing/2014/main" id="{6B926D8E-5AFC-03A2-AEF8-5BD07D4A30C4}"/>
              </a:ext>
            </a:extLst>
          </p:cNvPr>
          <p:cNvSpPr>
            <a:spLocks/>
          </p:cNvSpPr>
          <p:nvPr/>
        </p:nvSpPr>
        <p:spPr bwMode="auto">
          <a:xfrm>
            <a:off x="4614863" y="314325"/>
            <a:ext cx="2213372" cy="1854994"/>
          </a:xfrm>
          <a:custGeom>
            <a:avLst/>
            <a:gdLst>
              <a:gd name="T0" fmla="*/ 2147483646 w 1859"/>
              <a:gd name="T1" fmla="*/ 2147483646 h 1558"/>
              <a:gd name="T2" fmla="*/ 2147483646 w 1859"/>
              <a:gd name="T3" fmla="*/ 2147483646 h 1558"/>
              <a:gd name="T4" fmla="*/ 2147483646 w 1859"/>
              <a:gd name="T5" fmla="*/ 2147483646 h 1558"/>
              <a:gd name="T6" fmla="*/ 2147483646 w 1859"/>
              <a:gd name="T7" fmla="*/ 2147483646 h 1558"/>
              <a:gd name="T8" fmla="*/ 2147483646 w 1859"/>
              <a:gd name="T9" fmla="*/ 2147483646 h 1558"/>
              <a:gd name="T10" fmla="*/ 2147483646 w 1859"/>
              <a:gd name="T11" fmla="*/ 2147483646 h 1558"/>
              <a:gd name="T12" fmla="*/ 2147483646 w 1859"/>
              <a:gd name="T13" fmla="*/ 2147483646 h 1558"/>
              <a:gd name="T14" fmla="*/ 2147483646 w 1859"/>
              <a:gd name="T15" fmla="*/ 2147483646 h 1558"/>
              <a:gd name="T16" fmla="*/ 2147483646 w 1859"/>
              <a:gd name="T17" fmla="*/ 2147483646 h 1558"/>
              <a:gd name="T18" fmla="*/ 2147483646 w 1859"/>
              <a:gd name="T19" fmla="*/ 2147483646 h 1558"/>
              <a:gd name="T20" fmla="*/ 2147483646 w 1859"/>
              <a:gd name="T21" fmla="*/ 2147483646 h 1558"/>
              <a:gd name="T22" fmla="*/ 2147483646 w 1859"/>
              <a:gd name="T23" fmla="*/ 2147483646 h 1558"/>
              <a:gd name="T24" fmla="*/ 2147483646 w 1859"/>
              <a:gd name="T25" fmla="*/ 2147483646 h 1558"/>
              <a:gd name="T26" fmla="*/ 2147483646 w 1859"/>
              <a:gd name="T27" fmla="*/ 2147483646 h 1558"/>
              <a:gd name="T28" fmla="*/ 2147483646 w 1859"/>
              <a:gd name="T29" fmla="*/ 2147483646 h 1558"/>
              <a:gd name="T30" fmla="*/ 2147483646 w 1859"/>
              <a:gd name="T31" fmla="*/ 2147483646 h 1558"/>
              <a:gd name="T32" fmla="*/ 2147483646 w 1859"/>
              <a:gd name="T33" fmla="*/ 2147483646 h 1558"/>
              <a:gd name="T34" fmla="*/ 2147483646 w 1859"/>
              <a:gd name="T35" fmla="*/ 2147483646 h 1558"/>
              <a:gd name="T36" fmla="*/ 2147483646 w 1859"/>
              <a:gd name="T37" fmla="*/ 2147483646 h 1558"/>
              <a:gd name="T38" fmla="*/ 2147483646 w 1859"/>
              <a:gd name="T39" fmla="*/ 2147483646 h 1558"/>
              <a:gd name="T40" fmla="*/ 2147483646 w 1859"/>
              <a:gd name="T41" fmla="*/ 2147483646 h 1558"/>
              <a:gd name="T42" fmla="*/ 2147483646 w 1859"/>
              <a:gd name="T43" fmla="*/ 2147483646 h 1558"/>
              <a:gd name="T44" fmla="*/ 2147483646 w 1859"/>
              <a:gd name="T45" fmla="*/ 2147483646 h 1558"/>
              <a:gd name="T46" fmla="*/ 2147483646 w 1859"/>
              <a:gd name="T47" fmla="*/ 2147483646 h 1558"/>
              <a:gd name="T48" fmla="*/ 2147483646 w 1859"/>
              <a:gd name="T49" fmla="*/ 2147483646 h 1558"/>
              <a:gd name="T50" fmla="*/ 2147483646 w 1859"/>
              <a:gd name="T51" fmla="*/ 2147483646 h 1558"/>
              <a:gd name="T52" fmla="*/ 2147483646 w 1859"/>
              <a:gd name="T53" fmla="*/ 2147483646 h 1558"/>
              <a:gd name="T54" fmla="*/ 2147483646 w 1859"/>
              <a:gd name="T55" fmla="*/ 2147483646 h 1558"/>
              <a:gd name="T56" fmla="*/ 2147483646 w 1859"/>
              <a:gd name="T57" fmla="*/ 2147483646 h 1558"/>
              <a:gd name="T58" fmla="*/ 2147483646 w 1859"/>
              <a:gd name="T59" fmla="*/ 2147483646 h 1558"/>
              <a:gd name="T60" fmla="*/ 2147483646 w 1859"/>
              <a:gd name="T61" fmla="*/ 2147483646 h 1558"/>
              <a:gd name="T62" fmla="*/ 2147483646 w 1859"/>
              <a:gd name="T63" fmla="*/ 2147483646 h 1558"/>
              <a:gd name="T64" fmla="*/ 2147483646 w 1859"/>
              <a:gd name="T65" fmla="*/ 2147483646 h 1558"/>
              <a:gd name="T66" fmla="*/ 2147483646 w 1859"/>
              <a:gd name="T67" fmla="*/ 2147483646 h 1558"/>
              <a:gd name="T68" fmla="*/ 2147483646 w 1859"/>
              <a:gd name="T69" fmla="*/ 2147483646 h 1558"/>
              <a:gd name="T70" fmla="*/ 2147483646 w 1859"/>
              <a:gd name="T71" fmla="*/ 2147483646 h 1558"/>
              <a:gd name="T72" fmla="*/ 2147483646 w 1859"/>
              <a:gd name="T73" fmla="*/ 2147483646 h 1558"/>
              <a:gd name="T74" fmla="*/ 2147483646 w 1859"/>
              <a:gd name="T75" fmla="*/ 2147483646 h 1558"/>
              <a:gd name="T76" fmla="*/ 2147483646 w 1859"/>
              <a:gd name="T77" fmla="*/ 2147483646 h 1558"/>
              <a:gd name="T78" fmla="*/ 2147483646 w 1859"/>
              <a:gd name="T79" fmla="*/ 2147483646 h 1558"/>
              <a:gd name="T80" fmla="*/ 2147483646 w 1859"/>
              <a:gd name="T81" fmla="*/ 2147483646 h 1558"/>
              <a:gd name="T82" fmla="*/ 2147483646 w 1859"/>
              <a:gd name="T83" fmla="*/ 2147483646 h 1558"/>
              <a:gd name="T84" fmla="*/ 2147483646 w 1859"/>
              <a:gd name="T85" fmla="*/ 2147483646 h 1558"/>
              <a:gd name="T86" fmla="*/ 2147483646 w 1859"/>
              <a:gd name="T87" fmla="*/ 2147483646 h 1558"/>
              <a:gd name="T88" fmla="*/ 2147483646 w 1859"/>
              <a:gd name="T89" fmla="*/ 2147483646 h 1558"/>
              <a:gd name="T90" fmla="*/ 2147483646 w 1859"/>
              <a:gd name="T91" fmla="*/ 2147483646 h 1558"/>
              <a:gd name="T92" fmla="*/ 2147483646 w 1859"/>
              <a:gd name="T93" fmla="*/ 2147483646 h 1558"/>
              <a:gd name="T94" fmla="*/ 2147483646 w 1859"/>
              <a:gd name="T95" fmla="*/ 2147483646 h 1558"/>
              <a:gd name="T96" fmla="*/ 2147483646 w 1859"/>
              <a:gd name="T97" fmla="*/ 2147483646 h 1558"/>
              <a:gd name="T98" fmla="*/ 2147483646 w 1859"/>
              <a:gd name="T99" fmla="*/ 2147483646 h 1558"/>
              <a:gd name="T100" fmla="*/ 2147483646 w 1859"/>
              <a:gd name="T101" fmla="*/ 2147483646 h 1558"/>
              <a:gd name="T102" fmla="*/ 2147483646 w 1859"/>
              <a:gd name="T103" fmla="*/ 2147483646 h 1558"/>
              <a:gd name="T104" fmla="*/ 2147483646 w 1859"/>
              <a:gd name="T105" fmla="*/ 2147483646 h 1558"/>
              <a:gd name="T106" fmla="*/ 2147483646 w 1859"/>
              <a:gd name="T107" fmla="*/ 2147483646 h 1558"/>
              <a:gd name="T108" fmla="*/ 2147483646 w 1859"/>
              <a:gd name="T109" fmla="*/ 2147483646 h 1558"/>
              <a:gd name="T110" fmla="*/ 2147483646 w 1859"/>
              <a:gd name="T111" fmla="*/ 2147483646 h 1558"/>
              <a:gd name="T112" fmla="*/ 2147483646 w 1859"/>
              <a:gd name="T113" fmla="*/ 2147483646 h 1558"/>
              <a:gd name="T114" fmla="*/ 2147483646 w 1859"/>
              <a:gd name="T115" fmla="*/ 2147483646 h 1558"/>
              <a:gd name="T116" fmla="*/ 2147483646 w 1859"/>
              <a:gd name="T117" fmla="*/ 0 h 15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59"/>
              <a:gd name="T178" fmla="*/ 0 h 1558"/>
              <a:gd name="T179" fmla="*/ 1859 w 1859"/>
              <a:gd name="T180" fmla="*/ 1558 h 15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59" h="1558">
                <a:moveTo>
                  <a:pt x="899" y="0"/>
                </a:moveTo>
                <a:cubicBezTo>
                  <a:pt x="930" y="21"/>
                  <a:pt x="926" y="91"/>
                  <a:pt x="895" y="112"/>
                </a:cubicBezTo>
                <a:cubicBezTo>
                  <a:pt x="891" y="133"/>
                  <a:pt x="888" y="119"/>
                  <a:pt x="881" y="124"/>
                </a:cubicBezTo>
                <a:cubicBezTo>
                  <a:pt x="874" y="129"/>
                  <a:pt x="863" y="134"/>
                  <a:pt x="851" y="140"/>
                </a:cubicBezTo>
                <a:cubicBezTo>
                  <a:pt x="840" y="146"/>
                  <a:pt x="820" y="153"/>
                  <a:pt x="809" y="158"/>
                </a:cubicBezTo>
                <a:cubicBezTo>
                  <a:pt x="798" y="163"/>
                  <a:pt x="795" y="166"/>
                  <a:pt x="787" y="168"/>
                </a:cubicBezTo>
                <a:cubicBezTo>
                  <a:pt x="783" y="170"/>
                  <a:pt x="766" y="162"/>
                  <a:pt x="761" y="170"/>
                </a:cubicBezTo>
                <a:cubicBezTo>
                  <a:pt x="756" y="178"/>
                  <a:pt x="762" y="204"/>
                  <a:pt x="759" y="216"/>
                </a:cubicBezTo>
                <a:cubicBezTo>
                  <a:pt x="758" y="225"/>
                  <a:pt x="750" y="234"/>
                  <a:pt x="745" y="242"/>
                </a:cubicBezTo>
                <a:cubicBezTo>
                  <a:pt x="740" y="250"/>
                  <a:pt x="731" y="260"/>
                  <a:pt x="731" y="260"/>
                </a:cubicBezTo>
                <a:cubicBezTo>
                  <a:pt x="724" y="265"/>
                  <a:pt x="715" y="260"/>
                  <a:pt x="709" y="262"/>
                </a:cubicBezTo>
                <a:cubicBezTo>
                  <a:pt x="703" y="262"/>
                  <a:pt x="700" y="260"/>
                  <a:pt x="697" y="260"/>
                </a:cubicBezTo>
                <a:cubicBezTo>
                  <a:pt x="681" y="250"/>
                  <a:pt x="694" y="262"/>
                  <a:pt x="691" y="260"/>
                </a:cubicBezTo>
                <a:cubicBezTo>
                  <a:pt x="684" y="255"/>
                  <a:pt x="667" y="252"/>
                  <a:pt x="667" y="252"/>
                </a:cubicBezTo>
                <a:cubicBezTo>
                  <a:pt x="666" y="255"/>
                  <a:pt x="646" y="276"/>
                  <a:pt x="657" y="284"/>
                </a:cubicBezTo>
                <a:cubicBezTo>
                  <a:pt x="664" y="289"/>
                  <a:pt x="680" y="291"/>
                  <a:pt x="687" y="296"/>
                </a:cubicBezTo>
                <a:cubicBezTo>
                  <a:pt x="695" y="301"/>
                  <a:pt x="711" y="312"/>
                  <a:pt x="711" y="312"/>
                </a:cubicBezTo>
                <a:cubicBezTo>
                  <a:pt x="716" y="327"/>
                  <a:pt x="718" y="341"/>
                  <a:pt x="723" y="356"/>
                </a:cubicBezTo>
                <a:cubicBezTo>
                  <a:pt x="701" y="371"/>
                  <a:pt x="699" y="345"/>
                  <a:pt x="677" y="338"/>
                </a:cubicBezTo>
                <a:cubicBezTo>
                  <a:pt x="665" y="335"/>
                  <a:pt x="661" y="336"/>
                  <a:pt x="653" y="338"/>
                </a:cubicBezTo>
                <a:cubicBezTo>
                  <a:pt x="645" y="340"/>
                  <a:pt x="636" y="342"/>
                  <a:pt x="631" y="348"/>
                </a:cubicBezTo>
                <a:cubicBezTo>
                  <a:pt x="624" y="352"/>
                  <a:pt x="623" y="372"/>
                  <a:pt x="623" y="372"/>
                </a:cubicBezTo>
                <a:cubicBezTo>
                  <a:pt x="622" y="377"/>
                  <a:pt x="614" y="377"/>
                  <a:pt x="621" y="390"/>
                </a:cubicBezTo>
                <a:cubicBezTo>
                  <a:pt x="622" y="397"/>
                  <a:pt x="620" y="406"/>
                  <a:pt x="627" y="416"/>
                </a:cubicBezTo>
                <a:cubicBezTo>
                  <a:pt x="634" y="426"/>
                  <a:pt x="660" y="442"/>
                  <a:pt x="663" y="452"/>
                </a:cubicBezTo>
                <a:cubicBezTo>
                  <a:pt x="673" y="468"/>
                  <a:pt x="657" y="476"/>
                  <a:pt x="647" y="478"/>
                </a:cubicBezTo>
                <a:cubicBezTo>
                  <a:pt x="618" y="522"/>
                  <a:pt x="655" y="456"/>
                  <a:pt x="629" y="508"/>
                </a:cubicBezTo>
                <a:cubicBezTo>
                  <a:pt x="625" y="517"/>
                  <a:pt x="627" y="532"/>
                  <a:pt x="627" y="532"/>
                </a:cubicBezTo>
                <a:cubicBezTo>
                  <a:pt x="623" y="554"/>
                  <a:pt x="636" y="589"/>
                  <a:pt x="623" y="608"/>
                </a:cubicBezTo>
                <a:cubicBezTo>
                  <a:pt x="612" y="624"/>
                  <a:pt x="581" y="634"/>
                  <a:pt x="563" y="640"/>
                </a:cubicBezTo>
                <a:cubicBezTo>
                  <a:pt x="555" y="643"/>
                  <a:pt x="539" y="648"/>
                  <a:pt x="539" y="648"/>
                </a:cubicBezTo>
                <a:cubicBezTo>
                  <a:pt x="514" y="643"/>
                  <a:pt x="490" y="638"/>
                  <a:pt x="465" y="646"/>
                </a:cubicBezTo>
                <a:cubicBezTo>
                  <a:pt x="458" y="667"/>
                  <a:pt x="456" y="672"/>
                  <a:pt x="461" y="696"/>
                </a:cubicBezTo>
                <a:cubicBezTo>
                  <a:pt x="456" y="712"/>
                  <a:pt x="470" y="717"/>
                  <a:pt x="475" y="732"/>
                </a:cubicBezTo>
                <a:cubicBezTo>
                  <a:pt x="466" y="735"/>
                  <a:pt x="455" y="735"/>
                  <a:pt x="447" y="740"/>
                </a:cubicBezTo>
                <a:cubicBezTo>
                  <a:pt x="414" y="762"/>
                  <a:pt x="471" y="733"/>
                  <a:pt x="425" y="744"/>
                </a:cubicBezTo>
                <a:cubicBezTo>
                  <a:pt x="420" y="747"/>
                  <a:pt x="417" y="750"/>
                  <a:pt x="415" y="754"/>
                </a:cubicBezTo>
                <a:cubicBezTo>
                  <a:pt x="413" y="758"/>
                  <a:pt x="417" y="765"/>
                  <a:pt x="415" y="768"/>
                </a:cubicBezTo>
                <a:cubicBezTo>
                  <a:pt x="412" y="771"/>
                  <a:pt x="406" y="769"/>
                  <a:pt x="403" y="772"/>
                </a:cubicBezTo>
                <a:cubicBezTo>
                  <a:pt x="400" y="775"/>
                  <a:pt x="402" y="781"/>
                  <a:pt x="399" y="784"/>
                </a:cubicBezTo>
                <a:cubicBezTo>
                  <a:pt x="396" y="788"/>
                  <a:pt x="391" y="789"/>
                  <a:pt x="387" y="792"/>
                </a:cubicBezTo>
                <a:cubicBezTo>
                  <a:pt x="380" y="814"/>
                  <a:pt x="365" y="794"/>
                  <a:pt x="345" y="800"/>
                </a:cubicBezTo>
                <a:cubicBezTo>
                  <a:pt x="337" y="802"/>
                  <a:pt x="319" y="812"/>
                  <a:pt x="319" y="812"/>
                </a:cubicBezTo>
                <a:cubicBezTo>
                  <a:pt x="307" y="847"/>
                  <a:pt x="356" y="845"/>
                  <a:pt x="379" y="860"/>
                </a:cubicBezTo>
                <a:cubicBezTo>
                  <a:pt x="385" y="877"/>
                  <a:pt x="386" y="890"/>
                  <a:pt x="367" y="896"/>
                </a:cubicBezTo>
                <a:cubicBezTo>
                  <a:pt x="351" y="891"/>
                  <a:pt x="335" y="885"/>
                  <a:pt x="319" y="880"/>
                </a:cubicBezTo>
                <a:cubicBezTo>
                  <a:pt x="311" y="877"/>
                  <a:pt x="295" y="872"/>
                  <a:pt x="295" y="872"/>
                </a:cubicBezTo>
                <a:cubicBezTo>
                  <a:pt x="285" y="872"/>
                  <a:pt x="265" y="876"/>
                  <a:pt x="257" y="878"/>
                </a:cubicBezTo>
                <a:cubicBezTo>
                  <a:pt x="249" y="880"/>
                  <a:pt x="248" y="879"/>
                  <a:pt x="247" y="884"/>
                </a:cubicBezTo>
                <a:cubicBezTo>
                  <a:pt x="248" y="888"/>
                  <a:pt x="246" y="901"/>
                  <a:pt x="253" y="906"/>
                </a:cubicBezTo>
                <a:cubicBezTo>
                  <a:pt x="257" y="911"/>
                  <a:pt x="268" y="909"/>
                  <a:pt x="273" y="916"/>
                </a:cubicBezTo>
                <a:cubicBezTo>
                  <a:pt x="254" y="944"/>
                  <a:pt x="263" y="935"/>
                  <a:pt x="283" y="948"/>
                </a:cubicBezTo>
                <a:cubicBezTo>
                  <a:pt x="313" y="938"/>
                  <a:pt x="283" y="947"/>
                  <a:pt x="283" y="952"/>
                </a:cubicBezTo>
                <a:cubicBezTo>
                  <a:pt x="283" y="956"/>
                  <a:pt x="291" y="949"/>
                  <a:pt x="295" y="948"/>
                </a:cubicBezTo>
                <a:cubicBezTo>
                  <a:pt x="288" y="969"/>
                  <a:pt x="291" y="996"/>
                  <a:pt x="267" y="1004"/>
                </a:cubicBezTo>
                <a:cubicBezTo>
                  <a:pt x="258" y="1031"/>
                  <a:pt x="261" y="995"/>
                  <a:pt x="261" y="1034"/>
                </a:cubicBezTo>
                <a:cubicBezTo>
                  <a:pt x="261" y="1049"/>
                  <a:pt x="243" y="1076"/>
                  <a:pt x="231" y="1080"/>
                </a:cubicBezTo>
                <a:cubicBezTo>
                  <a:pt x="209" y="1073"/>
                  <a:pt x="212" y="1054"/>
                  <a:pt x="195" y="1042"/>
                </a:cubicBezTo>
                <a:cubicBezTo>
                  <a:pt x="186" y="1037"/>
                  <a:pt x="182" y="1038"/>
                  <a:pt x="177" y="1040"/>
                </a:cubicBezTo>
                <a:cubicBezTo>
                  <a:pt x="172" y="1042"/>
                  <a:pt x="169" y="1050"/>
                  <a:pt x="167" y="1056"/>
                </a:cubicBezTo>
                <a:cubicBezTo>
                  <a:pt x="162" y="1062"/>
                  <a:pt x="167" y="1076"/>
                  <a:pt x="167" y="1076"/>
                </a:cubicBezTo>
                <a:cubicBezTo>
                  <a:pt x="173" y="1098"/>
                  <a:pt x="166" y="1127"/>
                  <a:pt x="185" y="1140"/>
                </a:cubicBezTo>
                <a:cubicBezTo>
                  <a:pt x="181" y="1154"/>
                  <a:pt x="171" y="1180"/>
                  <a:pt x="171" y="1180"/>
                </a:cubicBezTo>
                <a:cubicBezTo>
                  <a:pt x="183" y="1198"/>
                  <a:pt x="183" y="1202"/>
                  <a:pt x="179" y="1224"/>
                </a:cubicBezTo>
                <a:cubicBezTo>
                  <a:pt x="178" y="1237"/>
                  <a:pt x="170" y="1247"/>
                  <a:pt x="165" y="1254"/>
                </a:cubicBezTo>
                <a:cubicBezTo>
                  <a:pt x="160" y="1261"/>
                  <a:pt x="157" y="1256"/>
                  <a:pt x="147" y="1264"/>
                </a:cubicBezTo>
                <a:cubicBezTo>
                  <a:pt x="127" y="1277"/>
                  <a:pt x="116" y="1284"/>
                  <a:pt x="103" y="1304"/>
                </a:cubicBezTo>
                <a:cubicBezTo>
                  <a:pt x="105" y="1316"/>
                  <a:pt x="91" y="1327"/>
                  <a:pt x="101" y="1334"/>
                </a:cubicBezTo>
                <a:cubicBezTo>
                  <a:pt x="108" y="1339"/>
                  <a:pt x="127" y="1349"/>
                  <a:pt x="135" y="1352"/>
                </a:cubicBezTo>
                <a:cubicBezTo>
                  <a:pt x="139" y="1353"/>
                  <a:pt x="147" y="1352"/>
                  <a:pt x="147" y="1352"/>
                </a:cubicBezTo>
                <a:cubicBezTo>
                  <a:pt x="163" y="1368"/>
                  <a:pt x="161" y="1372"/>
                  <a:pt x="143" y="1384"/>
                </a:cubicBezTo>
                <a:cubicBezTo>
                  <a:pt x="141" y="1388"/>
                  <a:pt x="131" y="1406"/>
                  <a:pt x="123" y="1404"/>
                </a:cubicBezTo>
                <a:cubicBezTo>
                  <a:pt x="114" y="1402"/>
                  <a:pt x="99" y="1388"/>
                  <a:pt x="99" y="1388"/>
                </a:cubicBezTo>
                <a:cubicBezTo>
                  <a:pt x="95" y="1376"/>
                  <a:pt x="83" y="1366"/>
                  <a:pt x="71" y="1360"/>
                </a:cubicBezTo>
                <a:cubicBezTo>
                  <a:pt x="64" y="1356"/>
                  <a:pt x="41" y="1346"/>
                  <a:pt x="41" y="1346"/>
                </a:cubicBezTo>
                <a:cubicBezTo>
                  <a:pt x="0" y="1360"/>
                  <a:pt x="30" y="1372"/>
                  <a:pt x="39" y="1400"/>
                </a:cubicBezTo>
                <a:cubicBezTo>
                  <a:pt x="43" y="1432"/>
                  <a:pt x="40" y="1446"/>
                  <a:pt x="71" y="1456"/>
                </a:cubicBezTo>
                <a:cubicBezTo>
                  <a:pt x="75" y="1460"/>
                  <a:pt x="86" y="1463"/>
                  <a:pt x="83" y="1468"/>
                </a:cubicBezTo>
                <a:cubicBezTo>
                  <a:pt x="79" y="1475"/>
                  <a:pt x="67" y="1473"/>
                  <a:pt x="59" y="1476"/>
                </a:cubicBezTo>
                <a:cubicBezTo>
                  <a:pt x="55" y="1477"/>
                  <a:pt x="47" y="1480"/>
                  <a:pt x="47" y="1480"/>
                </a:cubicBezTo>
                <a:cubicBezTo>
                  <a:pt x="37" y="1494"/>
                  <a:pt x="29" y="1495"/>
                  <a:pt x="15" y="1504"/>
                </a:cubicBezTo>
                <a:cubicBezTo>
                  <a:pt x="12" y="1508"/>
                  <a:pt x="8" y="1511"/>
                  <a:pt x="7" y="1516"/>
                </a:cubicBezTo>
                <a:cubicBezTo>
                  <a:pt x="3" y="1543"/>
                  <a:pt x="39" y="1540"/>
                  <a:pt x="39" y="1558"/>
                </a:cubicBezTo>
                <a:lnTo>
                  <a:pt x="443" y="1558"/>
                </a:lnTo>
                <a:lnTo>
                  <a:pt x="447" y="1462"/>
                </a:lnTo>
                <a:lnTo>
                  <a:pt x="559" y="1462"/>
                </a:lnTo>
                <a:lnTo>
                  <a:pt x="559" y="1060"/>
                </a:lnTo>
                <a:lnTo>
                  <a:pt x="731" y="1064"/>
                </a:lnTo>
                <a:lnTo>
                  <a:pt x="731" y="1244"/>
                </a:lnTo>
                <a:lnTo>
                  <a:pt x="969" y="1244"/>
                </a:lnTo>
                <a:cubicBezTo>
                  <a:pt x="983" y="1248"/>
                  <a:pt x="986" y="1265"/>
                  <a:pt x="967" y="1280"/>
                </a:cubicBezTo>
                <a:cubicBezTo>
                  <a:pt x="960" y="1286"/>
                  <a:pt x="950" y="1287"/>
                  <a:pt x="943" y="1292"/>
                </a:cubicBezTo>
                <a:cubicBezTo>
                  <a:pt x="929" y="1314"/>
                  <a:pt x="904" y="1290"/>
                  <a:pt x="883" y="1304"/>
                </a:cubicBezTo>
                <a:cubicBezTo>
                  <a:pt x="872" y="1311"/>
                  <a:pt x="855" y="1332"/>
                  <a:pt x="855" y="1332"/>
                </a:cubicBezTo>
                <a:cubicBezTo>
                  <a:pt x="847" y="1355"/>
                  <a:pt x="858" y="1361"/>
                  <a:pt x="879" y="1368"/>
                </a:cubicBezTo>
                <a:cubicBezTo>
                  <a:pt x="883" y="1367"/>
                  <a:pt x="889" y="1367"/>
                  <a:pt x="891" y="1364"/>
                </a:cubicBezTo>
                <a:cubicBezTo>
                  <a:pt x="896" y="1357"/>
                  <a:pt x="907" y="1352"/>
                  <a:pt x="907" y="1344"/>
                </a:cubicBezTo>
                <a:lnTo>
                  <a:pt x="1025" y="1344"/>
                </a:lnTo>
                <a:lnTo>
                  <a:pt x="1029" y="1250"/>
                </a:lnTo>
                <a:lnTo>
                  <a:pt x="1159" y="1250"/>
                </a:lnTo>
                <a:cubicBezTo>
                  <a:pt x="1184" y="1248"/>
                  <a:pt x="1167" y="1235"/>
                  <a:pt x="1177" y="1230"/>
                </a:cubicBezTo>
                <a:lnTo>
                  <a:pt x="1227" y="1230"/>
                </a:lnTo>
                <a:lnTo>
                  <a:pt x="1227" y="1168"/>
                </a:lnTo>
                <a:lnTo>
                  <a:pt x="1365" y="1166"/>
                </a:lnTo>
                <a:lnTo>
                  <a:pt x="1367" y="1196"/>
                </a:lnTo>
                <a:lnTo>
                  <a:pt x="1611" y="1196"/>
                </a:lnTo>
                <a:lnTo>
                  <a:pt x="1607" y="882"/>
                </a:lnTo>
                <a:lnTo>
                  <a:pt x="1855" y="884"/>
                </a:lnTo>
                <a:lnTo>
                  <a:pt x="1855" y="676"/>
                </a:lnTo>
                <a:lnTo>
                  <a:pt x="1859" y="420"/>
                </a:lnTo>
                <a:lnTo>
                  <a:pt x="1811" y="420"/>
                </a:lnTo>
                <a:lnTo>
                  <a:pt x="1811" y="222"/>
                </a:lnTo>
                <a:lnTo>
                  <a:pt x="1811" y="168"/>
                </a:lnTo>
                <a:lnTo>
                  <a:pt x="1753" y="168"/>
                </a:lnTo>
                <a:lnTo>
                  <a:pt x="1751" y="4"/>
                </a:lnTo>
                <a:lnTo>
                  <a:pt x="1377" y="4"/>
                </a:lnTo>
                <a:lnTo>
                  <a:pt x="915" y="4"/>
                </a:lnTo>
                <a:lnTo>
                  <a:pt x="899" y="0"/>
                </a:lnTo>
                <a:close/>
              </a:path>
            </a:pathLst>
          </a:custGeom>
          <a:solidFill>
            <a:schemeClr val="accent2">
              <a:lumMod val="60000"/>
              <a:lumOff val="40000"/>
              <a:alpha val="50195"/>
            </a:schemeClr>
          </a:solidFill>
          <a:ln w="47625">
            <a:solidFill>
              <a:schemeClr val="tx1"/>
            </a:solidFill>
            <a:round/>
            <a:headEnd/>
            <a:tailEnd/>
          </a:ln>
        </p:spPr>
        <p:txBody>
          <a:bodyPr/>
          <a:lstStyle/>
          <a:p>
            <a:pPr>
              <a:defRPr/>
            </a:pPr>
            <a:endParaRPr lang="en-US" sz="1350" dirty="0"/>
          </a:p>
        </p:txBody>
      </p:sp>
      <p:sp>
        <p:nvSpPr>
          <p:cNvPr id="2056" name="Rectangle 11">
            <a:extLst>
              <a:ext uri="{FF2B5EF4-FFF2-40B4-BE49-F238E27FC236}">
                <a16:creationId xmlns:a16="http://schemas.microsoft.com/office/drawing/2014/main" id="{3C6CDC57-D0C8-B048-D3E4-B7A25BF74BB9}"/>
              </a:ext>
            </a:extLst>
          </p:cNvPr>
          <p:cNvSpPr>
            <a:spLocks noChangeArrowheads="1"/>
          </p:cNvSpPr>
          <p:nvPr/>
        </p:nvSpPr>
        <p:spPr bwMode="auto">
          <a:xfrm>
            <a:off x="7124700" y="6343650"/>
            <a:ext cx="1085850"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dirty="0"/>
              <a:t>Revised 6-5-23</a:t>
            </a:r>
          </a:p>
        </p:txBody>
      </p:sp>
      <p:sp>
        <p:nvSpPr>
          <p:cNvPr id="2057" name="Rectangle 19">
            <a:extLst>
              <a:ext uri="{FF2B5EF4-FFF2-40B4-BE49-F238E27FC236}">
                <a16:creationId xmlns:a16="http://schemas.microsoft.com/office/drawing/2014/main" id="{7E85562F-EC98-0238-E983-E04BF6892765}"/>
              </a:ext>
            </a:extLst>
          </p:cNvPr>
          <p:cNvSpPr>
            <a:spLocks noChangeArrowheads="1"/>
          </p:cNvSpPr>
          <p:nvPr/>
        </p:nvSpPr>
        <p:spPr bwMode="auto">
          <a:xfrm>
            <a:off x="5924550" y="400050"/>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DeSoto</a:t>
            </a:r>
          </a:p>
        </p:txBody>
      </p:sp>
      <p:sp>
        <p:nvSpPr>
          <p:cNvPr id="2058" name="Rectangle 20">
            <a:extLst>
              <a:ext uri="{FF2B5EF4-FFF2-40B4-BE49-F238E27FC236}">
                <a16:creationId xmlns:a16="http://schemas.microsoft.com/office/drawing/2014/main" id="{1BBF64DB-2DF6-0F69-5D53-EC0C840FEDF4}"/>
              </a:ext>
            </a:extLst>
          </p:cNvPr>
          <p:cNvSpPr>
            <a:spLocks noChangeArrowheads="1"/>
          </p:cNvSpPr>
          <p:nvPr/>
        </p:nvSpPr>
        <p:spPr bwMode="auto">
          <a:xfrm>
            <a:off x="6381750" y="514350"/>
            <a:ext cx="2857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Marshall</a:t>
            </a:r>
            <a:endParaRPr lang="en-US" altLang="en-US" sz="450" b="1"/>
          </a:p>
        </p:txBody>
      </p:sp>
      <p:sp>
        <p:nvSpPr>
          <p:cNvPr id="2059" name="Rectangle 21">
            <a:extLst>
              <a:ext uri="{FF2B5EF4-FFF2-40B4-BE49-F238E27FC236}">
                <a16:creationId xmlns:a16="http://schemas.microsoft.com/office/drawing/2014/main" id="{4D2F1F8E-9F57-2833-6871-635C7E712F74}"/>
              </a:ext>
            </a:extLst>
          </p:cNvPr>
          <p:cNvSpPr>
            <a:spLocks noChangeArrowheads="1"/>
          </p:cNvSpPr>
          <p:nvPr/>
        </p:nvSpPr>
        <p:spPr bwMode="auto">
          <a:xfrm>
            <a:off x="6781800" y="4000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Benton</a:t>
            </a:r>
          </a:p>
        </p:txBody>
      </p:sp>
      <p:sp>
        <p:nvSpPr>
          <p:cNvPr id="2060" name="Rectangle 22">
            <a:extLst>
              <a:ext uri="{FF2B5EF4-FFF2-40B4-BE49-F238E27FC236}">
                <a16:creationId xmlns:a16="http://schemas.microsoft.com/office/drawing/2014/main" id="{04B0DB66-4458-FB73-0F2E-08A12652BB5C}"/>
              </a:ext>
            </a:extLst>
          </p:cNvPr>
          <p:cNvSpPr>
            <a:spLocks noChangeArrowheads="1"/>
          </p:cNvSpPr>
          <p:nvPr/>
        </p:nvSpPr>
        <p:spPr bwMode="auto">
          <a:xfrm>
            <a:off x="7010400" y="628650"/>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50"/>
              <a:t>    </a:t>
            </a:r>
            <a:r>
              <a:rPr lang="en-US" altLang="en-US" sz="450" b="1"/>
              <a:t> </a:t>
            </a:r>
            <a:r>
              <a:rPr lang="en-US" altLang="en-US" sz="600" b="1"/>
              <a:t>Tippah</a:t>
            </a:r>
          </a:p>
        </p:txBody>
      </p:sp>
      <p:sp>
        <p:nvSpPr>
          <p:cNvPr id="2061" name="Rectangle 23">
            <a:extLst>
              <a:ext uri="{FF2B5EF4-FFF2-40B4-BE49-F238E27FC236}">
                <a16:creationId xmlns:a16="http://schemas.microsoft.com/office/drawing/2014/main" id="{54507B23-1E40-486E-EDA9-C7D5CECC50C5}"/>
              </a:ext>
            </a:extLst>
          </p:cNvPr>
          <p:cNvSpPr>
            <a:spLocks noChangeArrowheads="1"/>
          </p:cNvSpPr>
          <p:nvPr/>
        </p:nvSpPr>
        <p:spPr bwMode="auto">
          <a:xfrm rot="21458812">
            <a:off x="7467600" y="4572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Alcorn</a:t>
            </a:r>
          </a:p>
        </p:txBody>
      </p:sp>
      <p:sp>
        <p:nvSpPr>
          <p:cNvPr id="2062" name="Rectangle 24">
            <a:extLst>
              <a:ext uri="{FF2B5EF4-FFF2-40B4-BE49-F238E27FC236}">
                <a16:creationId xmlns:a16="http://schemas.microsoft.com/office/drawing/2014/main" id="{F46E1A86-C2ED-C7D3-A918-28F5CCACFA87}"/>
              </a:ext>
            </a:extLst>
          </p:cNvPr>
          <p:cNvSpPr>
            <a:spLocks noChangeArrowheads="1"/>
          </p:cNvSpPr>
          <p:nvPr/>
        </p:nvSpPr>
        <p:spPr bwMode="auto">
          <a:xfrm rot="16200000">
            <a:off x="7724775" y="600075"/>
            <a:ext cx="457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Tishomingo</a:t>
            </a:r>
          </a:p>
        </p:txBody>
      </p:sp>
      <p:sp>
        <p:nvSpPr>
          <p:cNvPr id="2063" name="Rectangle 25">
            <a:extLst>
              <a:ext uri="{FF2B5EF4-FFF2-40B4-BE49-F238E27FC236}">
                <a16:creationId xmlns:a16="http://schemas.microsoft.com/office/drawing/2014/main" id="{C2DA6FCE-038A-00AF-B0A4-B5440C6D85A7}"/>
              </a:ext>
            </a:extLst>
          </p:cNvPr>
          <p:cNvSpPr>
            <a:spLocks noChangeArrowheads="1"/>
          </p:cNvSpPr>
          <p:nvPr/>
        </p:nvSpPr>
        <p:spPr bwMode="auto">
          <a:xfrm>
            <a:off x="7467600" y="7429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Prentiss</a:t>
            </a:r>
          </a:p>
        </p:txBody>
      </p:sp>
      <p:sp>
        <p:nvSpPr>
          <p:cNvPr id="2064" name="Rectangle 26">
            <a:extLst>
              <a:ext uri="{FF2B5EF4-FFF2-40B4-BE49-F238E27FC236}">
                <a16:creationId xmlns:a16="http://schemas.microsoft.com/office/drawing/2014/main" id="{0737F15D-9F6F-EB02-672B-CA87DAC96068}"/>
              </a:ext>
            </a:extLst>
          </p:cNvPr>
          <p:cNvSpPr>
            <a:spLocks noChangeArrowheads="1"/>
          </p:cNvSpPr>
          <p:nvPr/>
        </p:nvSpPr>
        <p:spPr bwMode="auto">
          <a:xfrm>
            <a:off x="5410200" y="800100"/>
            <a:ext cx="285750" cy="11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Tunica</a:t>
            </a:r>
          </a:p>
        </p:txBody>
      </p:sp>
      <p:sp>
        <p:nvSpPr>
          <p:cNvPr id="2065" name="Rectangle 28">
            <a:extLst>
              <a:ext uri="{FF2B5EF4-FFF2-40B4-BE49-F238E27FC236}">
                <a16:creationId xmlns:a16="http://schemas.microsoft.com/office/drawing/2014/main" id="{31080755-FB97-DF38-5712-188E9802A5CD}"/>
              </a:ext>
            </a:extLst>
          </p:cNvPr>
          <p:cNvSpPr>
            <a:spLocks noChangeArrowheads="1"/>
          </p:cNvSpPr>
          <p:nvPr/>
        </p:nvSpPr>
        <p:spPr bwMode="auto">
          <a:xfrm>
            <a:off x="5867400" y="1028700"/>
            <a:ext cx="4000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Panola</a:t>
            </a:r>
          </a:p>
        </p:txBody>
      </p:sp>
      <p:sp>
        <p:nvSpPr>
          <p:cNvPr id="2066" name="Rectangle 29">
            <a:extLst>
              <a:ext uri="{FF2B5EF4-FFF2-40B4-BE49-F238E27FC236}">
                <a16:creationId xmlns:a16="http://schemas.microsoft.com/office/drawing/2014/main" id="{A50123FC-FE29-C243-B927-FED5B9B06979}"/>
              </a:ext>
            </a:extLst>
          </p:cNvPr>
          <p:cNvSpPr>
            <a:spLocks noChangeArrowheads="1"/>
          </p:cNvSpPr>
          <p:nvPr/>
        </p:nvSpPr>
        <p:spPr bwMode="auto">
          <a:xfrm>
            <a:off x="6324600" y="1085850"/>
            <a:ext cx="457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Lafayette</a:t>
            </a:r>
          </a:p>
        </p:txBody>
      </p:sp>
      <p:sp>
        <p:nvSpPr>
          <p:cNvPr id="2067" name="Rectangle 30">
            <a:extLst>
              <a:ext uri="{FF2B5EF4-FFF2-40B4-BE49-F238E27FC236}">
                <a16:creationId xmlns:a16="http://schemas.microsoft.com/office/drawing/2014/main" id="{7E40DA96-D599-FFB9-85CC-7A7247D8079C}"/>
              </a:ext>
            </a:extLst>
          </p:cNvPr>
          <p:cNvSpPr>
            <a:spLocks noChangeArrowheads="1"/>
          </p:cNvSpPr>
          <p:nvPr/>
        </p:nvSpPr>
        <p:spPr bwMode="auto">
          <a:xfrm>
            <a:off x="6896100" y="914400"/>
            <a:ext cx="4000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Union</a:t>
            </a:r>
          </a:p>
        </p:txBody>
      </p:sp>
      <p:sp>
        <p:nvSpPr>
          <p:cNvPr id="2068" name="Rectangle 31">
            <a:extLst>
              <a:ext uri="{FF2B5EF4-FFF2-40B4-BE49-F238E27FC236}">
                <a16:creationId xmlns:a16="http://schemas.microsoft.com/office/drawing/2014/main" id="{CA6CB430-41F7-EA01-1F6A-F60934B8C766}"/>
              </a:ext>
            </a:extLst>
          </p:cNvPr>
          <p:cNvSpPr>
            <a:spLocks noChangeArrowheads="1"/>
          </p:cNvSpPr>
          <p:nvPr/>
        </p:nvSpPr>
        <p:spPr bwMode="auto">
          <a:xfrm>
            <a:off x="7353300" y="10858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Lee</a:t>
            </a:r>
          </a:p>
        </p:txBody>
      </p:sp>
      <p:sp>
        <p:nvSpPr>
          <p:cNvPr id="2069" name="Rectangle 32">
            <a:extLst>
              <a:ext uri="{FF2B5EF4-FFF2-40B4-BE49-F238E27FC236}">
                <a16:creationId xmlns:a16="http://schemas.microsoft.com/office/drawing/2014/main" id="{330AF4DD-9F2D-25A1-796D-649B7107A6DE}"/>
              </a:ext>
            </a:extLst>
          </p:cNvPr>
          <p:cNvSpPr>
            <a:spLocks noChangeArrowheads="1"/>
          </p:cNvSpPr>
          <p:nvPr/>
        </p:nvSpPr>
        <p:spPr bwMode="auto">
          <a:xfrm rot="16200000">
            <a:off x="7610475" y="1228725"/>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Itawamba</a:t>
            </a:r>
          </a:p>
        </p:txBody>
      </p:sp>
      <p:sp>
        <p:nvSpPr>
          <p:cNvPr id="2070" name="Rectangle 33">
            <a:extLst>
              <a:ext uri="{FF2B5EF4-FFF2-40B4-BE49-F238E27FC236}">
                <a16:creationId xmlns:a16="http://schemas.microsoft.com/office/drawing/2014/main" id="{F825741D-3A57-0904-CAD3-35FA6D133B79}"/>
              </a:ext>
            </a:extLst>
          </p:cNvPr>
          <p:cNvSpPr>
            <a:spLocks noChangeArrowheads="1"/>
          </p:cNvSpPr>
          <p:nvPr/>
        </p:nvSpPr>
        <p:spPr bwMode="auto">
          <a:xfrm>
            <a:off x="6896100" y="12573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Pontotoc</a:t>
            </a:r>
          </a:p>
        </p:txBody>
      </p:sp>
      <p:sp>
        <p:nvSpPr>
          <p:cNvPr id="2071" name="Rectangle 36">
            <a:extLst>
              <a:ext uri="{FF2B5EF4-FFF2-40B4-BE49-F238E27FC236}">
                <a16:creationId xmlns:a16="http://schemas.microsoft.com/office/drawing/2014/main" id="{1A773E6B-80B9-A68D-6A3A-B210BDD22BED}"/>
              </a:ext>
            </a:extLst>
          </p:cNvPr>
          <p:cNvSpPr>
            <a:spLocks noChangeArrowheads="1"/>
          </p:cNvSpPr>
          <p:nvPr/>
        </p:nvSpPr>
        <p:spPr bwMode="auto">
          <a:xfrm rot="16200000">
            <a:off x="5238750" y="12573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Coahoma</a:t>
            </a:r>
          </a:p>
        </p:txBody>
      </p:sp>
      <p:sp>
        <p:nvSpPr>
          <p:cNvPr id="2072" name="Rectangle 37">
            <a:extLst>
              <a:ext uri="{FF2B5EF4-FFF2-40B4-BE49-F238E27FC236}">
                <a16:creationId xmlns:a16="http://schemas.microsoft.com/office/drawing/2014/main" id="{AA4F06B7-CCDC-5E5B-86C4-26DC774A7418}"/>
              </a:ext>
            </a:extLst>
          </p:cNvPr>
          <p:cNvSpPr>
            <a:spLocks noChangeArrowheads="1"/>
          </p:cNvSpPr>
          <p:nvPr/>
        </p:nvSpPr>
        <p:spPr bwMode="auto">
          <a:xfrm rot="16200000">
            <a:off x="5524500" y="12001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Quitman</a:t>
            </a:r>
          </a:p>
        </p:txBody>
      </p:sp>
      <p:sp>
        <p:nvSpPr>
          <p:cNvPr id="2073" name="Rectangle 38">
            <a:extLst>
              <a:ext uri="{FF2B5EF4-FFF2-40B4-BE49-F238E27FC236}">
                <a16:creationId xmlns:a16="http://schemas.microsoft.com/office/drawing/2014/main" id="{D393AD66-1C68-B49C-CB1C-81CBB899DA7F}"/>
              </a:ext>
            </a:extLst>
          </p:cNvPr>
          <p:cNvSpPr>
            <a:spLocks noChangeArrowheads="1"/>
          </p:cNvSpPr>
          <p:nvPr/>
        </p:nvSpPr>
        <p:spPr bwMode="auto">
          <a:xfrm>
            <a:off x="4895850" y="1771650"/>
            <a:ext cx="2857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Bolivar</a:t>
            </a:r>
          </a:p>
        </p:txBody>
      </p:sp>
      <p:sp>
        <p:nvSpPr>
          <p:cNvPr id="2074" name="Rectangle 39">
            <a:extLst>
              <a:ext uri="{FF2B5EF4-FFF2-40B4-BE49-F238E27FC236}">
                <a16:creationId xmlns:a16="http://schemas.microsoft.com/office/drawing/2014/main" id="{BF2A6240-4D26-EE7A-19BB-5C94E3911F63}"/>
              </a:ext>
            </a:extLst>
          </p:cNvPr>
          <p:cNvSpPr>
            <a:spLocks noChangeArrowheads="1"/>
          </p:cNvSpPr>
          <p:nvPr/>
        </p:nvSpPr>
        <p:spPr bwMode="auto">
          <a:xfrm>
            <a:off x="5581650" y="1600200"/>
            <a:ext cx="457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Tallahatchie</a:t>
            </a:r>
          </a:p>
        </p:txBody>
      </p:sp>
      <p:sp>
        <p:nvSpPr>
          <p:cNvPr id="2075" name="Rectangle 40">
            <a:extLst>
              <a:ext uri="{FF2B5EF4-FFF2-40B4-BE49-F238E27FC236}">
                <a16:creationId xmlns:a16="http://schemas.microsoft.com/office/drawing/2014/main" id="{02548661-5122-6BFE-298C-F0D3C3ADD905}"/>
              </a:ext>
            </a:extLst>
          </p:cNvPr>
          <p:cNvSpPr>
            <a:spLocks noChangeArrowheads="1"/>
          </p:cNvSpPr>
          <p:nvPr/>
        </p:nvSpPr>
        <p:spPr bwMode="auto">
          <a:xfrm>
            <a:off x="6096000" y="1485900"/>
            <a:ext cx="457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Yalobusha</a:t>
            </a:r>
          </a:p>
        </p:txBody>
      </p:sp>
      <p:sp>
        <p:nvSpPr>
          <p:cNvPr id="2076" name="Rectangle 41">
            <a:extLst>
              <a:ext uri="{FF2B5EF4-FFF2-40B4-BE49-F238E27FC236}">
                <a16:creationId xmlns:a16="http://schemas.microsoft.com/office/drawing/2014/main" id="{F4A8080E-AC02-C8FA-42C2-63A9E2752DB4}"/>
              </a:ext>
            </a:extLst>
          </p:cNvPr>
          <p:cNvSpPr>
            <a:spLocks noChangeArrowheads="1"/>
          </p:cNvSpPr>
          <p:nvPr/>
        </p:nvSpPr>
        <p:spPr bwMode="auto">
          <a:xfrm>
            <a:off x="6610350" y="16002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Calhoun</a:t>
            </a:r>
          </a:p>
        </p:txBody>
      </p:sp>
      <p:sp>
        <p:nvSpPr>
          <p:cNvPr id="2077" name="Rectangle 42">
            <a:extLst>
              <a:ext uri="{FF2B5EF4-FFF2-40B4-BE49-F238E27FC236}">
                <a16:creationId xmlns:a16="http://schemas.microsoft.com/office/drawing/2014/main" id="{418C5593-1E21-4BF3-A896-96BC066CB742}"/>
              </a:ext>
            </a:extLst>
          </p:cNvPr>
          <p:cNvSpPr>
            <a:spLocks noChangeArrowheads="1"/>
          </p:cNvSpPr>
          <p:nvPr/>
        </p:nvSpPr>
        <p:spPr bwMode="auto">
          <a:xfrm>
            <a:off x="7010400" y="1600200"/>
            <a:ext cx="3429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Chickasaw</a:t>
            </a:r>
          </a:p>
        </p:txBody>
      </p:sp>
      <p:sp>
        <p:nvSpPr>
          <p:cNvPr id="2078" name="Rectangle 43">
            <a:extLst>
              <a:ext uri="{FF2B5EF4-FFF2-40B4-BE49-F238E27FC236}">
                <a16:creationId xmlns:a16="http://schemas.microsoft.com/office/drawing/2014/main" id="{9366EEA2-47BE-37DD-9F09-4F17A8C2FA31}"/>
              </a:ext>
            </a:extLst>
          </p:cNvPr>
          <p:cNvSpPr>
            <a:spLocks noChangeArrowheads="1"/>
          </p:cNvSpPr>
          <p:nvPr/>
        </p:nvSpPr>
        <p:spPr bwMode="auto">
          <a:xfrm>
            <a:off x="7467600" y="1657350"/>
            <a:ext cx="457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Monroe</a:t>
            </a:r>
          </a:p>
        </p:txBody>
      </p:sp>
      <p:sp>
        <p:nvSpPr>
          <p:cNvPr id="2079" name="Rectangle 44">
            <a:extLst>
              <a:ext uri="{FF2B5EF4-FFF2-40B4-BE49-F238E27FC236}">
                <a16:creationId xmlns:a16="http://schemas.microsoft.com/office/drawing/2014/main" id="{B3F411C6-69EA-B2A0-07A1-8108BB05EA0E}"/>
              </a:ext>
            </a:extLst>
          </p:cNvPr>
          <p:cNvSpPr>
            <a:spLocks noChangeArrowheads="1"/>
          </p:cNvSpPr>
          <p:nvPr/>
        </p:nvSpPr>
        <p:spPr bwMode="auto">
          <a:xfrm rot="16200000">
            <a:off x="5181600" y="1943100"/>
            <a:ext cx="5143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Sunflower</a:t>
            </a:r>
          </a:p>
        </p:txBody>
      </p:sp>
      <p:sp>
        <p:nvSpPr>
          <p:cNvPr id="2080" name="Rectangle 45">
            <a:extLst>
              <a:ext uri="{FF2B5EF4-FFF2-40B4-BE49-F238E27FC236}">
                <a16:creationId xmlns:a16="http://schemas.microsoft.com/office/drawing/2014/main" id="{64BF0086-C16B-29E7-4213-D85363CF28A1}"/>
              </a:ext>
            </a:extLst>
          </p:cNvPr>
          <p:cNvSpPr>
            <a:spLocks noChangeArrowheads="1"/>
          </p:cNvSpPr>
          <p:nvPr/>
        </p:nvSpPr>
        <p:spPr bwMode="auto">
          <a:xfrm>
            <a:off x="5981700" y="1828800"/>
            <a:ext cx="5143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Grenada</a:t>
            </a:r>
          </a:p>
        </p:txBody>
      </p:sp>
      <p:sp>
        <p:nvSpPr>
          <p:cNvPr id="2081" name="Rectangle 46">
            <a:extLst>
              <a:ext uri="{FF2B5EF4-FFF2-40B4-BE49-F238E27FC236}">
                <a16:creationId xmlns:a16="http://schemas.microsoft.com/office/drawing/2014/main" id="{480DD266-FD50-F5B0-70EE-0F6D0B642A85}"/>
              </a:ext>
            </a:extLst>
          </p:cNvPr>
          <p:cNvSpPr>
            <a:spLocks noChangeArrowheads="1"/>
          </p:cNvSpPr>
          <p:nvPr/>
        </p:nvSpPr>
        <p:spPr bwMode="auto">
          <a:xfrm rot="16200000">
            <a:off x="5467350" y="2114550"/>
            <a:ext cx="4000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Leflore</a:t>
            </a:r>
          </a:p>
        </p:txBody>
      </p:sp>
      <p:sp>
        <p:nvSpPr>
          <p:cNvPr id="2082" name="Rectangle 47">
            <a:extLst>
              <a:ext uri="{FF2B5EF4-FFF2-40B4-BE49-F238E27FC236}">
                <a16:creationId xmlns:a16="http://schemas.microsoft.com/office/drawing/2014/main" id="{AC0D4D0F-8F57-B859-F17C-1511B65BFEA7}"/>
              </a:ext>
            </a:extLst>
          </p:cNvPr>
          <p:cNvSpPr>
            <a:spLocks noChangeArrowheads="1"/>
          </p:cNvSpPr>
          <p:nvPr/>
        </p:nvSpPr>
        <p:spPr bwMode="auto">
          <a:xfrm rot="16200000">
            <a:off x="4667250" y="2457450"/>
            <a:ext cx="5143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Washington</a:t>
            </a:r>
          </a:p>
        </p:txBody>
      </p:sp>
      <p:sp>
        <p:nvSpPr>
          <p:cNvPr id="2083" name="Rectangle 48">
            <a:extLst>
              <a:ext uri="{FF2B5EF4-FFF2-40B4-BE49-F238E27FC236}">
                <a16:creationId xmlns:a16="http://schemas.microsoft.com/office/drawing/2014/main" id="{11348132-BA84-BCBB-FE9D-38CDC26C2101}"/>
              </a:ext>
            </a:extLst>
          </p:cNvPr>
          <p:cNvSpPr>
            <a:spLocks noChangeArrowheads="1"/>
          </p:cNvSpPr>
          <p:nvPr/>
        </p:nvSpPr>
        <p:spPr bwMode="auto">
          <a:xfrm rot="16200000">
            <a:off x="5238750" y="2686050"/>
            <a:ext cx="4000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Humphreys</a:t>
            </a:r>
          </a:p>
        </p:txBody>
      </p:sp>
      <p:sp>
        <p:nvSpPr>
          <p:cNvPr id="2084" name="Rectangle 49">
            <a:extLst>
              <a:ext uri="{FF2B5EF4-FFF2-40B4-BE49-F238E27FC236}">
                <a16:creationId xmlns:a16="http://schemas.microsoft.com/office/drawing/2014/main" id="{DA875370-E424-2D93-19BE-9CA04CDF0D05}"/>
              </a:ext>
            </a:extLst>
          </p:cNvPr>
          <p:cNvSpPr>
            <a:spLocks noChangeArrowheads="1"/>
          </p:cNvSpPr>
          <p:nvPr/>
        </p:nvSpPr>
        <p:spPr bwMode="auto">
          <a:xfrm>
            <a:off x="5638800" y="2628900"/>
            <a:ext cx="5143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Holmes</a:t>
            </a:r>
          </a:p>
        </p:txBody>
      </p:sp>
      <p:sp>
        <p:nvSpPr>
          <p:cNvPr id="2085" name="Rectangle 50">
            <a:extLst>
              <a:ext uri="{FF2B5EF4-FFF2-40B4-BE49-F238E27FC236}">
                <a16:creationId xmlns:a16="http://schemas.microsoft.com/office/drawing/2014/main" id="{7B442662-E458-22BD-AE4E-54918F8A8E3A}"/>
              </a:ext>
            </a:extLst>
          </p:cNvPr>
          <p:cNvSpPr>
            <a:spLocks noChangeArrowheads="1"/>
          </p:cNvSpPr>
          <p:nvPr/>
        </p:nvSpPr>
        <p:spPr bwMode="auto">
          <a:xfrm>
            <a:off x="5810250" y="2228850"/>
            <a:ext cx="457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Carroll</a:t>
            </a:r>
          </a:p>
        </p:txBody>
      </p:sp>
      <p:sp>
        <p:nvSpPr>
          <p:cNvPr id="2086" name="Rectangle 51">
            <a:extLst>
              <a:ext uri="{FF2B5EF4-FFF2-40B4-BE49-F238E27FC236}">
                <a16:creationId xmlns:a16="http://schemas.microsoft.com/office/drawing/2014/main" id="{89CE683D-0D4D-6E99-F4DC-980BEAA366B9}"/>
              </a:ext>
            </a:extLst>
          </p:cNvPr>
          <p:cNvSpPr>
            <a:spLocks noChangeArrowheads="1"/>
          </p:cNvSpPr>
          <p:nvPr/>
        </p:nvSpPr>
        <p:spPr bwMode="auto">
          <a:xfrm rot="16200000">
            <a:off x="6296025" y="2200275"/>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Montgomery</a:t>
            </a:r>
          </a:p>
        </p:txBody>
      </p:sp>
      <p:sp>
        <p:nvSpPr>
          <p:cNvPr id="2087" name="Rectangle 52">
            <a:extLst>
              <a:ext uri="{FF2B5EF4-FFF2-40B4-BE49-F238E27FC236}">
                <a16:creationId xmlns:a16="http://schemas.microsoft.com/office/drawing/2014/main" id="{C10A0105-81ED-7AB2-647A-3A90ACD586D9}"/>
              </a:ext>
            </a:extLst>
          </p:cNvPr>
          <p:cNvSpPr>
            <a:spLocks noChangeArrowheads="1"/>
          </p:cNvSpPr>
          <p:nvPr/>
        </p:nvSpPr>
        <p:spPr bwMode="auto">
          <a:xfrm>
            <a:off x="6610350" y="200025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Webster</a:t>
            </a:r>
          </a:p>
        </p:txBody>
      </p:sp>
      <p:sp>
        <p:nvSpPr>
          <p:cNvPr id="2088" name="Rectangle 53">
            <a:extLst>
              <a:ext uri="{FF2B5EF4-FFF2-40B4-BE49-F238E27FC236}">
                <a16:creationId xmlns:a16="http://schemas.microsoft.com/office/drawing/2014/main" id="{E79E649D-49A2-7B9A-C77B-336C55535293}"/>
              </a:ext>
            </a:extLst>
          </p:cNvPr>
          <p:cNvSpPr>
            <a:spLocks noChangeArrowheads="1"/>
          </p:cNvSpPr>
          <p:nvPr/>
        </p:nvSpPr>
        <p:spPr bwMode="auto">
          <a:xfrm>
            <a:off x="7124700" y="19431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Clay</a:t>
            </a:r>
          </a:p>
        </p:txBody>
      </p:sp>
      <p:sp>
        <p:nvSpPr>
          <p:cNvPr id="2089" name="Rectangle 54">
            <a:extLst>
              <a:ext uri="{FF2B5EF4-FFF2-40B4-BE49-F238E27FC236}">
                <a16:creationId xmlns:a16="http://schemas.microsoft.com/office/drawing/2014/main" id="{98A489E1-D3DE-DE3B-64C2-EBFD8ECC4571}"/>
              </a:ext>
            </a:extLst>
          </p:cNvPr>
          <p:cNvSpPr>
            <a:spLocks noChangeArrowheads="1"/>
          </p:cNvSpPr>
          <p:nvPr/>
        </p:nvSpPr>
        <p:spPr bwMode="auto">
          <a:xfrm>
            <a:off x="7581900" y="2286000"/>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Lowndes</a:t>
            </a:r>
          </a:p>
        </p:txBody>
      </p:sp>
      <p:sp>
        <p:nvSpPr>
          <p:cNvPr id="2090" name="Rectangle 55">
            <a:extLst>
              <a:ext uri="{FF2B5EF4-FFF2-40B4-BE49-F238E27FC236}">
                <a16:creationId xmlns:a16="http://schemas.microsoft.com/office/drawing/2014/main" id="{456372C9-718E-D307-CE64-1FB41921A559}"/>
              </a:ext>
            </a:extLst>
          </p:cNvPr>
          <p:cNvSpPr>
            <a:spLocks noChangeArrowheads="1"/>
          </p:cNvSpPr>
          <p:nvPr/>
        </p:nvSpPr>
        <p:spPr bwMode="auto">
          <a:xfrm>
            <a:off x="7124700" y="2228850"/>
            <a:ext cx="2857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Oktibbeha</a:t>
            </a:r>
          </a:p>
        </p:txBody>
      </p:sp>
      <p:sp>
        <p:nvSpPr>
          <p:cNvPr id="2091" name="Rectangle 56">
            <a:extLst>
              <a:ext uri="{FF2B5EF4-FFF2-40B4-BE49-F238E27FC236}">
                <a16:creationId xmlns:a16="http://schemas.microsoft.com/office/drawing/2014/main" id="{F5E5AFEB-AC9F-E5B9-AB23-5A420402F8B2}"/>
              </a:ext>
            </a:extLst>
          </p:cNvPr>
          <p:cNvSpPr>
            <a:spLocks noChangeArrowheads="1"/>
          </p:cNvSpPr>
          <p:nvPr/>
        </p:nvSpPr>
        <p:spPr bwMode="auto">
          <a:xfrm rot="16200000">
            <a:off x="6696075" y="2371725"/>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Choctaw</a:t>
            </a:r>
          </a:p>
        </p:txBody>
      </p:sp>
      <p:sp>
        <p:nvSpPr>
          <p:cNvPr id="2092" name="Rectangle 57">
            <a:extLst>
              <a:ext uri="{FF2B5EF4-FFF2-40B4-BE49-F238E27FC236}">
                <a16:creationId xmlns:a16="http://schemas.microsoft.com/office/drawing/2014/main" id="{D55C1F46-86F8-53F4-2A1E-4D2A1D5F0093}"/>
              </a:ext>
            </a:extLst>
          </p:cNvPr>
          <p:cNvSpPr>
            <a:spLocks noChangeArrowheads="1"/>
          </p:cNvSpPr>
          <p:nvPr/>
        </p:nvSpPr>
        <p:spPr bwMode="auto">
          <a:xfrm>
            <a:off x="6324600" y="2686050"/>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Attala</a:t>
            </a:r>
          </a:p>
        </p:txBody>
      </p:sp>
      <p:sp>
        <p:nvSpPr>
          <p:cNvPr id="2093" name="Rectangle 58">
            <a:extLst>
              <a:ext uri="{FF2B5EF4-FFF2-40B4-BE49-F238E27FC236}">
                <a16:creationId xmlns:a16="http://schemas.microsoft.com/office/drawing/2014/main" id="{A2229D95-2139-D711-9804-CC070E9B36C6}"/>
              </a:ext>
            </a:extLst>
          </p:cNvPr>
          <p:cNvSpPr>
            <a:spLocks noChangeArrowheads="1"/>
          </p:cNvSpPr>
          <p:nvPr/>
        </p:nvSpPr>
        <p:spPr bwMode="auto">
          <a:xfrm>
            <a:off x="6953250" y="26860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Winston</a:t>
            </a:r>
            <a:endParaRPr lang="en-US" altLang="en-US" sz="450" b="1"/>
          </a:p>
        </p:txBody>
      </p:sp>
      <p:sp>
        <p:nvSpPr>
          <p:cNvPr id="2094" name="Rectangle 59">
            <a:extLst>
              <a:ext uri="{FF2B5EF4-FFF2-40B4-BE49-F238E27FC236}">
                <a16:creationId xmlns:a16="http://schemas.microsoft.com/office/drawing/2014/main" id="{9F111BFA-0EB3-708C-F94E-7A0D62D3CA75}"/>
              </a:ext>
            </a:extLst>
          </p:cNvPr>
          <p:cNvSpPr>
            <a:spLocks noChangeArrowheads="1"/>
          </p:cNvSpPr>
          <p:nvPr/>
        </p:nvSpPr>
        <p:spPr bwMode="auto">
          <a:xfrm>
            <a:off x="7410450" y="26289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Noxubee</a:t>
            </a:r>
          </a:p>
        </p:txBody>
      </p:sp>
      <p:sp>
        <p:nvSpPr>
          <p:cNvPr id="2095" name="Rectangle 60">
            <a:extLst>
              <a:ext uri="{FF2B5EF4-FFF2-40B4-BE49-F238E27FC236}">
                <a16:creationId xmlns:a16="http://schemas.microsoft.com/office/drawing/2014/main" id="{8BF084AF-F9D6-5A60-F72D-624303802048}"/>
              </a:ext>
            </a:extLst>
          </p:cNvPr>
          <p:cNvSpPr>
            <a:spLocks noChangeArrowheads="1"/>
          </p:cNvSpPr>
          <p:nvPr/>
        </p:nvSpPr>
        <p:spPr bwMode="auto">
          <a:xfrm rot="16200000">
            <a:off x="5010150" y="2914650"/>
            <a:ext cx="1714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Sharkey</a:t>
            </a:r>
          </a:p>
        </p:txBody>
      </p:sp>
      <p:sp>
        <p:nvSpPr>
          <p:cNvPr id="2096" name="Rectangle 61">
            <a:extLst>
              <a:ext uri="{FF2B5EF4-FFF2-40B4-BE49-F238E27FC236}">
                <a16:creationId xmlns:a16="http://schemas.microsoft.com/office/drawing/2014/main" id="{581197E5-DC8D-8ADE-5AB8-C48A8B3761F7}"/>
              </a:ext>
            </a:extLst>
          </p:cNvPr>
          <p:cNvSpPr>
            <a:spLocks noChangeArrowheads="1"/>
          </p:cNvSpPr>
          <p:nvPr/>
        </p:nvSpPr>
        <p:spPr bwMode="auto">
          <a:xfrm rot="16200000">
            <a:off x="4695825" y="3000375"/>
            <a:ext cx="4000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Issaquena</a:t>
            </a:r>
          </a:p>
        </p:txBody>
      </p:sp>
      <p:sp>
        <p:nvSpPr>
          <p:cNvPr id="2097" name="Rectangle 62">
            <a:extLst>
              <a:ext uri="{FF2B5EF4-FFF2-40B4-BE49-F238E27FC236}">
                <a16:creationId xmlns:a16="http://schemas.microsoft.com/office/drawing/2014/main" id="{05FAE080-3CD5-65D1-E564-49C6289321D5}"/>
              </a:ext>
            </a:extLst>
          </p:cNvPr>
          <p:cNvSpPr>
            <a:spLocks noChangeArrowheads="1"/>
          </p:cNvSpPr>
          <p:nvPr/>
        </p:nvSpPr>
        <p:spPr bwMode="auto">
          <a:xfrm>
            <a:off x="5410200" y="3028950"/>
            <a:ext cx="3429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Yazoo</a:t>
            </a:r>
          </a:p>
        </p:txBody>
      </p:sp>
      <p:sp>
        <p:nvSpPr>
          <p:cNvPr id="2098" name="Rectangle 63">
            <a:extLst>
              <a:ext uri="{FF2B5EF4-FFF2-40B4-BE49-F238E27FC236}">
                <a16:creationId xmlns:a16="http://schemas.microsoft.com/office/drawing/2014/main" id="{26B36E56-9988-CD88-67EC-E52A9F7C0B0D}"/>
              </a:ext>
            </a:extLst>
          </p:cNvPr>
          <p:cNvSpPr>
            <a:spLocks noChangeArrowheads="1"/>
          </p:cNvSpPr>
          <p:nvPr/>
        </p:nvSpPr>
        <p:spPr bwMode="auto">
          <a:xfrm>
            <a:off x="5867400" y="32575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Madison</a:t>
            </a:r>
          </a:p>
        </p:txBody>
      </p:sp>
      <p:sp>
        <p:nvSpPr>
          <p:cNvPr id="2099" name="Rectangle 64">
            <a:extLst>
              <a:ext uri="{FF2B5EF4-FFF2-40B4-BE49-F238E27FC236}">
                <a16:creationId xmlns:a16="http://schemas.microsoft.com/office/drawing/2014/main" id="{1A578892-8051-D70D-56B6-376A98E1F4DB}"/>
              </a:ext>
            </a:extLst>
          </p:cNvPr>
          <p:cNvSpPr>
            <a:spLocks noChangeArrowheads="1"/>
          </p:cNvSpPr>
          <p:nvPr/>
        </p:nvSpPr>
        <p:spPr bwMode="auto">
          <a:xfrm>
            <a:off x="6381750" y="31432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Leake</a:t>
            </a:r>
          </a:p>
        </p:txBody>
      </p:sp>
      <p:sp>
        <p:nvSpPr>
          <p:cNvPr id="2100" name="Rectangle 65">
            <a:extLst>
              <a:ext uri="{FF2B5EF4-FFF2-40B4-BE49-F238E27FC236}">
                <a16:creationId xmlns:a16="http://schemas.microsoft.com/office/drawing/2014/main" id="{48149258-37F5-8237-9801-188E664C50F3}"/>
              </a:ext>
            </a:extLst>
          </p:cNvPr>
          <p:cNvSpPr>
            <a:spLocks noChangeArrowheads="1"/>
          </p:cNvSpPr>
          <p:nvPr/>
        </p:nvSpPr>
        <p:spPr bwMode="auto">
          <a:xfrm>
            <a:off x="6781800" y="30861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Neshoba</a:t>
            </a:r>
          </a:p>
        </p:txBody>
      </p:sp>
      <p:sp>
        <p:nvSpPr>
          <p:cNvPr id="2101" name="Rectangle 66">
            <a:extLst>
              <a:ext uri="{FF2B5EF4-FFF2-40B4-BE49-F238E27FC236}">
                <a16:creationId xmlns:a16="http://schemas.microsoft.com/office/drawing/2014/main" id="{A5DC9D7A-97C5-5D3F-94A2-EDBDB21C6336}"/>
              </a:ext>
            </a:extLst>
          </p:cNvPr>
          <p:cNvSpPr>
            <a:spLocks noChangeArrowheads="1"/>
          </p:cNvSpPr>
          <p:nvPr/>
        </p:nvSpPr>
        <p:spPr bwMode="auto">
          <a:xfrm rot="10793526" flipV="1">
            <a:off x="7353300" y="30861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Kemper</a:t>
            </a:r>
          </a:p>
        </p:txBody>
      </p:sp>
      <p:sp>
        <p:nvSpPr>
          <p:cNvPr id="2102" name="Rectangle 67">
            <a:extLst>
              <a:ext uri="{FF2B5EF4-FFF2-40B4-BE49-F238E27FC236}">
                <a16:creationId xmlns:a16="http://schemas.microsoft.com/office/drawing/2014/main" id="{D2B8CFB5-79CE-29DF-FAF3-499594B35C7B}"/>
              </a:ext>
            </a:extLst>
          </p:cNvPr>
          <p:cNvSpPr>
            <a:spLocks noChangeArrowheads="1"/>
          </p:cNvSpPr>
          <p:nvPr/>
        </p:nvSpPr>
        <p:spPr bwMode="auto">
          <a:xfrm rot="18372299">
            <a:off x="5038725" y="3571875"/>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Warren</a:t>
            </a:r>
          </a:p>
        </p:txBody>
      </p:sp>
      <p:sp>
        <p:nvSpPr>
          <p:cNvPr id="2103" name="Rectangle 68">
            <a:extLst>
              <a:ext uri="{FF2B5EF4-FFF2-40B4-BE49-F238E27FC236}">
                <a16:creationId xmlns:a16="http://schemas.microsoft.com/office/drawing/2014/main" id="{2726DC1F-BEE7-F483-4594-2A320F6126D8}"/>
              </a:ext>
            </a:extLst>
          </p:cNvPr>
          <p:cNvSpPr>
            <a:spLocks noChangeArrowheads="1"/>
          </p:cNvSpPr>
          <p:nvPr/>
        </p:nvSpPr>
        <p:spPr bwMode="auto">
          <a:xfrm>
            <a:off x="5410200" y="3714750"/>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Hinds</a:t>
            </a:r>
          </a:p>
        </p:txBody>
      </p:sp>
      <p:sp>
        <p:nvSpPr>
          <p:cNvPr id="2104" name="Rectangle 69">
            <a:extLst>
              <a:ext uri="{FF2B5EF4-FFF2-40B4-BE49-F238E27FC236}">
                <a16:creationId xmlns:a16="http://schemas.microsoft.com/office/drawing/2014/main" id="{5895ED0A-2529-CC57-9781-1F03F0C17386}"/>
              </a:ext>
            </a:extLst>
          </p:cNvPr>
          <p:cNvSpPr>
            <a:spLocks noChangeArrowheads="1"/>
          </p:cNvSpPr>
          <p:nvPr/>
        </p:nvSpPr>
        <p:spPr bwMode="auto">
          <a:xfrm>
            <a:off x="5924550" y="37147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Rankin</a:t>
            </a:r>
          </a:p>
        </p:txBody>
      </p:sp>
      <p:sp>
        <p:nvSpPr>
          <p:cNvPr id="2105" name="Rectangle 70">
            <a:extLst>
              <a:ext uri="{FF2B5EF4-FFF2-40B4-BE49-F238E27FC236}">
                <a16:creationId xmlns:a16="http://schemas.microsoft.com/office/drawing/2014/main" id="{393C1636-D752-1362-8FF0-0D968B4803D3}"/>
              </a:ext>
            </a:extLst>
          </p:cNvPr>
          <p:cNvSpPr>
            <a:spLocks noChangeArrowheads="1"/>
          </p:cNvSpPr>
          <p:nvPr/>
        </p:nvSpPr>
        <p:spPr bwMode="auto">
          <a:xfrm rot="10800000" flipV="1">
            <a:off x="6381750" y="35433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Scott</a:t>
            </a:r>
          </a:p>
        </p:txBody>
      </p:sp>
      <p:sp>
        <p:nvSpPr>
          <p:cNvPr id="2106" name="Rectangle 71">
            <a:extLst>
              <a:ext uri="{FF2B5EF4-FFF2-40B4-BE49-F238E27FC236}">
                <a16:creationId xmlns:a16="http://schemas.microsoft.com/office/drawing/2014/main" id="{EAD7D155-07D7-93DB-8388-52681818ABE3}"/>
              </a:ext>
            </a:extLst>
          </p:cNvPr>
          <p:cNvSpPr>
            <a:spLocks noChangeArrowheads="1"/>
          </p:cNvSpPr>
          <p:nvPr/>
        </p:nvSpPr>
        <p:spPr bwMode="auto">
          <a:xfrm>
            <a:off x="6781800" y="3543300"/>
            <a:ext cx="4000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Newton</a:t>
            </a:r>
          </a:p>
        </p:txBody>
      </p:sp>
      <p:sp>
        <p:nvSpPr>
          <p:cNvPr id="2107" name="Rectangle 72">
            <a:extLst>
              <a:ext uri="{FF2B5EF4-FFF2-40B4-BE49-F238E27FC236}">
                <a16:creationId xmlns:a16="http://schemas.microsoft.com/office/drawing/2014/main" id="{BE65C15E-9056-ACB7-5D06-073D8E59876C}"/>
              </a:ext>
            </a:extLst>
          </p:cNvPr>
          <p:cNvSpPr>
            <a:spLocks noChangeArrowheads="1"/>
          </p:cNvSpPr>
          <p:nvPr/>
        </p:nvSpPr>
        <p:spPr bwMode="auto">
          <a:xfrm>
            <a:off x="7296150" y="35433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Lauderdale</a:t>
            </a:r>
          </a:p>
        </p:txBody>
      </p:sp>
      <p:sp>
        <p:nvSpPr>
          <p:cNvPr id="2108" name="Rectangle 73">
            <a:extLst>
              <a:ext uri="{FF2B5EF4-FFF2-40B4-BE49-F238E27FC236}">
                <a16:creationId xmlns:a16="http://schemas.microsoft.com/office/drawing/2014/main" id="{1DDE0A0E-DE5B-8701-264A-0E3BE7ED4CBC}"/>
              </a:ext>
            </a:extLst>
          </p:cNvPr>
          <p:cNvSpPr>
            <a:spLocks noChangeArrowheads="1"/>
          </p:cNvSpPr>
          <p:nvPr/>
        </p:nvSpPr>
        <p:spPr bwMode="auto">
          <a:xfrm rot="10834383" flipV="1">
            <a:off x="6381750" y="40005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Smith</a:t>
            </a:r>
          </a:p>
        </p:txBody>
      </p:sp>
      <p:sp>
        <p:nvSpPr>
          <p:cNvPr id="2109" name="Rectangle 74">
            <a:extLst>
              <a:ext uri="{FF2B5EF4-FFF2-40B4-BE49-F238E27FC236}">
                <a16:creationId xmlns:a16="http://schemas.microsoft.com/office/drawing/2014/main" id="{B8B494B7-523A-1DA7-5673-E2E2A6BD0960}"/>
              </a:ext>
            </a:extLst>
          </p:cNvPr>
          <p:cNvSpPr>
            <a:spLocks noChangeArrowheads="1"/>
          </p:cNvSpPr>
          <p:nvPr/>
        </p:nvSpPr>
        <p:spPr bwMode="auto">
          <a:xfrm>
            <a:off x="6781800" y="40005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Jasper</a:t>
            </a:r>
          </a:p>
        </p:txBody>
      </p:sp>
      <p:sp>
        <p:nvSpPr>
          <p:cNvPr id="2110" name="Rectangle 75">
            <a:extLst>
              <a:ext uri="{FF2B5EF4-FFF2-40B4-BE49-F238E27FC236}">
                <a16:creationId xmlns:a16="http://schemas.microsoft.com/office/drawing/2014/main" id="{DB6332DB-41DF-BE95-9ABD-E4B0DA35AF95}"/>
              </a:ext>
            </a:extLst>
          </p:cNvPr>
          <p:cNvSpPr>
            <a:spLocks noChangeArrowheads="1"/>
          </p:cNvSpPr>
          <p:nvPr/>
        </p:nvSpPr>
        <p:spPr bwMode="auto">
          <a:xfrm>
            <a:off x="7296150" y="40005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Clarke</a:t>
            </a:r>
          </a:p>
        </p:txBody>
      </p:sp>
      <p:sp>
        <p:nvSpPr>
          <p:cNvPr id="2111" name="Rectangle 76">
            <a:extLst>
              <a:ext uri="{FF2B5EF4-FFF2-40B4-BE49-F238E27FC236}">
                <a16:creationId xmlns:a16="http://schemas.microsoft.com/office/drawing/2014/main" id="{4C4ADD2A-49EA-8491-9840-13000F0FFDC5}"/>
              </a:ext>
            </a:extLst>
          </p:cNvPr>
          <p:cNvSpPr>
            <a:spLocks noChangeArrowheads="1"/>
          </p:cNvSpPr>
          <p:nvPr/>
        </p:nvSpPr>
        <p:spPr bwMode="auto">
          <a:xfrm>
            <a:off x="4781550" y="41148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Claiborne</a:t>
            </a:r>
          </a:p>
        </p:txBody>
      </p:sp>
      <p:sp>
        <p:nvSpPr>
          <p:cNvPr id="2112" name="Rectangle 77">
            <a:extLst>
              <a:ext uri="{FF2B5EF4-FFF2-40B4-BE49-F238E27FC236}">
                <a16:creationId xmlns:a16="http://schemas.microsoft.com/office/drawing/2014/main" id="{44AF5F72-611D-1E5A-F6EA-A1C3CF8121C0}"/>
              </a:ext>
            </a:extLst>
          </p:cNvPr>
          <p:cNvSpPr>
            <a:spLocks noChangeArrowheads="1"/>
          </p:cNvSpPr>
          <p:nvPr/>
        </p:nvSpPr>
        <p:spPr bwMode="auto">
          <a:xfrm>
            <a:off x="5295900" y="42291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Copiah</a:t>
            </a:r>
          </a:p>
        </p:txBody>
      </p:sp>
      <p:sp>
        <p:nvSpPr>
          <p:cNvPr id="2113" name="Rectangle 78">
            <a:extLst>
              <a:ext uri="{FF2B5EF4-FFF2-40B4-BE49-F238E27FC236}">
                <a16:creationId xmlns:a16="http://schemas.microsoft.com/office/drawing/2014/main" id="{691C5864-F31E-9300-E59F-20F11F2E2534}"/>
              </a:ext>
            </a:extLst>
          </p:cNvPr>
          <p:cNvSpPr>
            <a:spLocks noChangeArrowheads="1"/>
          </p:cNvSpPr>
          <p:nvPr/>
        </p:nvSpPr>
        <p:spPr bwMode="auto">
          <a:xfrm>
            <a:off x="5924550" y="42291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Simpson</a:t>
            </a:r>
          </a:p>
        </p:txBody>
      </p:sp>
      <p:sp>
        <p:nvSpPr>
          <p:cNvPr id="2114" name="Rectangle 79">
            <a:extLst>
              <a:ext uri="{FF2B5EF4-FFF2-40B4-BE49-F238E27FC236}">
                <a16:creationId xmlns:a16="http://schemas.microsoft.com/office/drawing/2014/main" id="{6C2B9C5D-EA08-70AD-D367-6E8AB8CEAC25}"/>
              </a:ext>
            </a:extLst>
          </p:cNvPr>
          <p:cNvSpPr>
            <a:spLocks noChangeArrowheads="1"/>
          </p:cNvSpPr>
          <p:nvPr/>
        </p:nvSpPr>
        <p:spPr bwMode="auto">
          <a:xfrm>
            <a:off x="4724400" y="44577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Jefferson</a:t>
            </a:r>
          </a:p>
        </p:txBody>
      </p:sp>
      <p:sp>
        <p:nvSpPr>
          <p:cNvPr id="2115" name="Rectangle 80">
            <a:extLst>
              <a:ext uri="{FF2B5EF4-FFF2-40B4-BE49-F238E27FC236}">
                <a16:creationId xmlns:a16="http://schemas.microsoft.com/office/drawing/2014/main" id="{93D06C35-49DF-C88A-A8C8-431FAED626FD}"/>
              </a:ext>
            </a:extLst>
          </p:cNvPr>
          <p:cNvSpPr>
            <a:spLocks noChangeArrowheads="1"/>
          </p:cNvSpPr>
          <p:nvPr/>
        </p:nvSpPr>
        <p:spPr bwMode="auto">
          <a:xfrm flipH="1">
            <a:off x="4495800" y="4743450"/>
            <a:ext cx="1714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Adams</a:t>
            </a:r>
          </a:p>
        </p:txBody>
      </p:sp>
      <p:sp>
        <p:nvSpPr>
          <p:cNvPr id="2116" name="Rectangle 81">
            <a:extLst>
              <a:ext uri="{FF2B5EF4-FFF2-40B4-BE49-F238E27FC236}">
                <a16:creationId xmlns:a16="http://schemas.microsoft.com/office/drawing/2014/main" id="{9097AE9F-A6F0-7449-820B-F3B6123A266C}"/>
              </a:ext>
            </a:extLst>
          </p:cNvPr>
          <p:cNvSpPr>
            <a:spLocks noChangeArrowheads="1"/>
          </p:cNvSpPr>
          <p:nvPr/>
        </p:nvSpPr>
        <p:spPr bwMode="auto">
          <a:xfrm>
            <a:off x="4895850" y="47434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Franklin</a:t>
            </a:r>
          </a:p>
        </p:txBody>
      </p:sp>
      <p:sp>
        <p:nvSpPr>
          <p:cNvPr id="2117" name="Rectangle 82">
            <a:extLst>
              <a:ext uri="{FF2B5EF4-FFF2-40B4-BE49-F238E27FC236}">
                <a16:creationId xmlns:a16="http://schemas.microsoft.com/office/drawing/2014/main" id="{24EA0A78-F1B8-8881-839A-69B5440F5E59}"/>
              </a:ext>
            </a:extLst>
          </p:cNvPr>
          <p:cNvSpPr>
            <a:spLocks noChangeArrowheads="1"/>
          </p:cNvSpPr>
          <p:nvPr/>
        </p:nvSpPr>
        <p:spPr bwMode="auto">
          <a:xfrm>
            <a:off x="5353050" y="474345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Lincoln</a:t>
            </a:r>
          </a:p>
        </p:txBody>
      </p:sp>
      <p:sp>
        <p:nvSpPr>
          <p:cNvPr id="2118" name="Rectangle 83">
            <a:extLst>
              <a:ext uri="{FF2B5EF4-FFF2-40B4-BE49-F238E27FC236}">
                <a16:creationId xmlns:a16="http://schemas.microsoft.com/office/drawing/2014/main" id="{62DCADC7-3EA4-0362-FDA2-5BDDA428EF81}"/>
              </a:ext>
            </a:extLst>
          </p:cNvPr>
          <p:cNvSpPr>
            <a:spLocks noChangeArrowheads="1"/>
          </p:cNvSpPr>
          <p:nvPr/>
        </p:nvSpPr>
        <p:spPr bwMode="auto">
          <a:xfrm rot="16056844">
            <a:off x="5781675" y="4657725"/>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Lawrence</a:t>
            </a:r>
          </a:p>
        </p:txBody>
      </p:sp>
      <p:sp>
        <p:nvSpPr>
          <p:cNvPr id="2119" name="Rectangle 84">
            <a:extLst>
              <a:ext uri="{FF2B5EF4-FFF2-40B4-BE49-F238E27FC236}">
                <a16:creationId xmlns:a16="http://schemas.microsoft.com/office/drawing/2014/main" id="{8FC97147-4807-9500-76E4-94486013752D}"/>
              </a:ext>
            </a:extLst>
          </p:cNvPr>
          <p:cNvSpPr>
            <a:spLocks noChangeArrowheads="1"/>
          </p:cNvSpPr>
          <p:nvPr/>
        </p:nvSpPr>
        <p:spPr bwMode="auto">
          <a:xfrm rot="16200000">
            <a:off x="6010275" y="4600575"/>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Jeff Davis</a:t>
            </a:r>
          </a:p>
        </p:txBody>
      </p:sp>
      <p:sp>
        <p:nvSpPr>
          <p:cNvPr id="2120" name="Rectangle 85">
            <a:extLst>
              <a:ext uri="{FF2B5EF4-FFF2-40B4-BE49-F238E27FC236}">
                <a16:creationId xmlns:a16="http://schemas.microsoft.com/office/drawing/2014/main" id="{6F377EB5-BE63-4A9D-4208-3AEF856FFA0F}"/>
              </a:ext>
            </a:extLst>
          </p:cNvPr>
          <p:cNvSpPr>
            <a:spLocks noChangeArrowheads="1"/>
          </p:cNvSpPr>
          <p:nvPr/>
        </p:nvSpPr>
        <p:spPr bwMode="auto">
          <a:xfrm rot="5445494" flipV="1">
            <a:off x="6381750" y="45720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Covington</a:t>
            </a:r>
          </a:p>
        </p:txBody>
      </p:sp>
      <p:sp>
        <p:nvSpPr>
          <p:cNvPr id="2121" name="Rectangle 86">
            <a:extLst>
              <a:ext uri="{FF2B5EF4-FFF2-40B4-BE49-F238E27FC236}">
                <a16:creationId xmlns:a16="http://schemas.microsoft.com/office/drawing/2014/main" id="{8129C8FE-C8AB-702F-8BA4-8ACBC1E428F8}"/>
              </a:ext>
            </a:extLst>
          </p:cNvPr>
          <p:cNvSpPr>
            <a:spLocks noChangeArrowheads="1"/>
          </p:cNvSpPr>
          <p:nvPr/>
        </p:nvSpPr>
        <p:spPr bwMode="auto">
          <a:xfrm>
            <a:off x="6781800" y="45148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Jones</a:t>
            </a:r>
          </a:p>
        </p:txBody>
      </p:sp>
      <p:sp>
        <p:nvSpPr>
          <p:cNvPr id="2122" name="Rectangle 87">
            <a:extLst>
              <a:ext uri="{FF2B5EF4-FFF2-40B4-BE49-F238E27FC236}">
                <a16:creationId xmlns:a16="http://schemas.microsoft.com/office/drawing/2014/main" id="{198D808D-D835-D97D-A291-6B1646315AC3}"/>
              </a:ext>
            </a:extLst>
          </p:cNvPr>
          <p:cNvSpPr>
            <a:spLocks noChangeArrowheads="1"/>
          </p:cNvSpPr>
          <p:nvPr/>
        </p:nvSpPr>
        <p:spPr bwMode="auto">
          <a:xfrm>
            <a:off x="7296150" y="45148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Wayne</a:t>
            </a:r>
          </a:p>
        </p:txBody>
      </p:sp>
      <p:sp>
        <p:nvSpPr>
          <p:cNvPr id="2123" name="Rectangle 88">
            <a:extLst>
              <a:ext uri="{FF2B5EF4-FFF2-40B4-BE49-F238E27FC236}">
                <a16:creationId xmlns:a16="http://schemas.microsoft.com/office/drawing/2014/main" id="{2E4D8CC1-7077-BFF0-EF1F-AEB91633C725}"/>
              </a:ext>
            </a:extLst>
          </p:cNvPr>
          <p:cNvSpPr>
            <a:spLocks noChangeArrowheads="1"/>
          </p:cNvSpPr>
          <p:nvPr/>
        </p:nvSpPr>
        <p:spPr bwMode="auto">
          <a:xfrm rot="10669039" flipV="1">
            <a:off x="4381500" y="5200650"/>
            <a:ext cx="4000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Wilkinson</a:t>
            </a:r>
          </a:p>
        </p:txBody>
      </p:sp>
      <p:sp>
        <p:nvSpPr>
          <p:cNvPr id="2124" name="Rectangle 89">
            <a:extLst>
              <a:ext uri="{FF2B5EF4-FFF2-40B4-BE49-F238E27FC236}">
                <a16:creationId xmlns:a16="http://schemas.microsoft.com/office/drawing/2014/main" id="{9B1EEF7D-8D56-078A-B8E6-5269FE2A73C6}"/>
              </a:ext>
            </a:extLst>
          </p:cNvPr>
          <p:cNvSpPr>
            <a:spLocks noChangeArrowheads="1"/>
          </p:cNvSpPr>
          <p:nvPr/>
        </p:nvSpPr>
        <p:spPr bwMode="auto">
          <a:xfrm>
            <a:off x="4953000" y="520065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Amite</a:t>
            </a:r>
          </a:p>
        </p:txBody>
      </p:sp>
      <p:sp>
        <p:nvSpPr>
          <p:cNvPr id="2125" name="Rectangle 90">
            <a:extLst>
              <a:ext uri="{FF2B5EF4-FFF2-40B4-BE49-F238E27FC236}">
                <a16:creationId xmlns:a16="http://schemas.microsoft.com/office/drawing/2014/main" id="{CC7E587B-D64A-DD9B-9824-F166947FF361}"/>
              </a:ext>
            </a:extLst>
          </p:cNvPr>
          <p:cNvSpPr>
            <a:spLocks noChangeArrowheads="1"/>
          </p:cNvSpPr>
          <p:nvPr/>
        </p:nvSpPr>
        <p:spPr bwMode="auto">
          <a:xfrm>
            <a:off x="5410200" y="5200650"/>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Pike</a:t>
            </a:r>
          </a:p>
        </p:txBody>
      </p:sp>
      <p:sp>
        <p:nvSpPr>
          <p:cNvPr id="2126" name="Rectangle 91">
            <a:extLst>
              <a:ext uri="{FF2B5EF4-FFF2-40B4-BE49-F238E27FC236}">
                <a16:creationId xmlns:a16="http://schemas.microsoft.com/office/drawing/2014/main" id="{564EE721-EDF1-CE41-3A91-C8543E870A68}"/>
              </a:ext>
            </a:extLst>
          </p:cNvPr>
          <p:cNvSpPr>
            <a:spLocks noChangeArrowheads="1"/>
          </p:cNvSpPr>
          <p:nvPr/>
        </p:nvSpPr>
        <p:spPr bwMode="auto">
          <a:xfrm rot="16200000">
            <a:off x="5724525" y="5172075"/>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Walthall</a:t>
            </a:r>
          </a:p>
        </p:txBody>
      </p:sp>
      <p:sp>
        <p:nvSpPr>
          <p:cNvPr id="2127" name="Rectangle 92">
            <a:extLst>
              <a:ext uri="{FF2B5EF4-FFF2-40B4-BE49-F238E27FC236}">
                <a16:creationId xmlns:a16="http://schemas.microsoft.com/office/drawing/2014/main" id="{AA26C34F-A422-0385-CCDC-2F756CE716EA}"/>
              </a:ext>
            </a:extLst>
          </p:cNvPr>
          <p:cNvSpPr>
            <a:spLocks noChangeArrowheads="1"/>
          </p:cNvSpPr>
          <p:nvPr/>
        </p:nvSpPr>
        <p:spPr bwMode="auto">
          <a:xfrm>
            <a:off x="6096000" y="5086350"/>
            <a:ext cx="22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Marion</a:t>
            </a:r>
          </a:p>
        </p:txBody>
      </p:sp>
      <p:sp>
        <p:nvSpPr>
          <p:cNvPr id="2128" name="Rectangle 93">
            <a:extLst>
              <a:ext uri="{FF2B5EF4-FFF2-40B4-BE49-F238E27FC236}">
                <a16:creationId xmlns:a16="http://schemas.microsoft.com/office/drawing/2014/main" id="{91513DA4-7DF9-A3DF-8372-A6A579922290}"/>
              </a:ext>
            </a:extLst>
          </p:cNvPr>
          <p:cNvSpPr>
            <a:spLocks noChangeArrowheads="1"/>
          </p:cNvSpPr>
          <p:nvPr/>
        </p:nvSpPr>
        <p:spPr bwMode="auto">
          <a:xfrm>
            <a:off x="6438900" y="5086350"/>
            <a:ext cx="2286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Lamar</a:t>
            </a:r>
          </a:p>
        </p:txBody>
      </p:sp>
      <p:sp>
        <p:nvSpPr>
          <p:cNvPr id="2129" name="Rectangle 94">
            <a:extLst>
              <a:ext uri="{FF2B5EF4-FFF2-40B4-BE49-F238E27FC236}">
                <a16:creationId xmlns:a16="http://schemas.microsoft.com/office/drawing/2014/main" id="{F244FC7E-ECB9-13A0-C3D3-149C67AB5FF6}"/>
              </a:ext>
            </a:extLst>
          </p:cNvPr>
          <p:cNvSpPr>
            <a:spLocks noChangeArrowheads="1"/>
          </p:cNvSpPr>
          <p:nvPr/>
        </p:nvSpPr>
        <p:spPr bwMode="auto">
          <a:xfrm rot="5397052" flipV="1">
            <a:off x="6638925" y="5113735"/>
            <a:ext cx="4000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Forrest</a:t>
            </a:r>
          </a:p>
        </p:txBody>
      </p:sp>
      <p:sp>
        <p:nvSpPr>
          <p:cNvPr id="2130" name="Rectangle 95">
            <a:extLst>
              <a:ext uri="{FF2B5EF4-FFF2-40B4-BE49-F238E27FC236}">
                <a16:creationId xmlns:a16="http://schemas.microsoft.com/office/drawing/2014/main" id="{98B068C7-1652-4E4B-074B-AAC64DEA3498}"/>
              </a:ext>
            </a:extLst>
          </p:cNvPr>
          <p:cNvSpPr>
            <a:spLocks noChangeArrowheads="1"/>
          </p:cNvSpPr>
          <p:nvPr/>
        </p:nvSpPr>
        <p:spPr bwMode="auto">
          <a:xfrm rot="16200000">
            <a:off x="6924675" y="5172075"/>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Perry</a:t>
            </a:r>
          </a:p>
        </p:txBody>
      </p:sp>
      <p:sp>
        <p:nvSpPr>
          <p:cNvPr id="2131" name="Rectangle 96">
            <a:extLst>
              <a:ext uri="{FF2B5EF4-FFF2-40B4-BE49-F238E27FC236}">
                <a16:creationId xmlns:a16="http://schemas.microsoft.com/office/drawing/2014/main" id="{B4F50901-5E67-F4B8-9D2D-08836E202E18}"/>
              </a:ext>
            </a:extLst>
          </p:cNvPr>
          <p:cNvSpPr>
            <a:spLocks noChangeArrowheads="1"/>
          </p:cNvSpPr>
          <p:nvPr/>
        </p:nvSpPr>
        <p:spPr bwMode="auto">
          <a:xfrm>
            <a:off x="7353300" y="50863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Greene</a:t>
            </a:r>
          </a:p>
        </p:txBody>
      </p:sp>
      <p:sp>
        <p:nvSpPr>
          <p:cNvPr id="2132" name="Rectangle 97">
            <a:extLst>
              <a:ext uri="{FF2B5EF4-FFF2-40B4-BE49-F238E27FC236}">
                <a16:creationId xmlns:a16="http://schemas.microsoft.com/office/drawing/2014/main" id="{BE4801A7-D63D-A953-B1DB-C2C1D06E1EE3}"/>
              </a:ext>
            </a:extLst>
          </p:cNvPr>
          <p:cNvSpPr>
            <a:spLocks noChangeArrowheads="1"/>
          </p:cNvSpPr>
          <p:nvPr/>
        </p:nvSpPr>
        <p:spPr bwMode="auto">
          <a:xfrm>
            <a:off x="6267450" y="5657850"/>
            <a:ext cx="4000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Pearl River</a:t>
            </a:r>
          </a:p>
        </p:txBody>
      </p:sp>
      <p:sp>
        <p:nvSpPr>
          <p:cNvPr id="2133" name="Rectangle 98">
            <a:extLst>
              <a:ext uri="{FF2B5EF4-FFF2-40B4-BE49-F238E27FC236}">
                <a16:creationId xmlns:a16="http://schemas.microsoft.com/office/drawing/2014/main" id="{BE0BE17C-402F-E60A-368B-138681E697EE}"/>
              </a:ext>
            </a:extLst>
          </p:cNvPr>
          <p:cNvSpPr>
            <a:spLocks noChangeArrowheads="1"/>
          </p:cNvSpPr>
          <p:nvPr/>
        </p:nvSpPr>
        <p:spPr bwMode="auto">
          <a:xfrm>
            <a:off x="6781800" y="5657850"/>
            <a:ext cx="457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Stone</a:t>
            </a:r>
          </a:p>
        </p:txBody>
      </p:sp>
      <p:sp>
        <p:nvSpPr>
          <p:cNvPr id="2134" name="Rectangle 99">
            <a:extLst>
              <a:ext uri="{FF2B5EF4-FFF2-40B4-BE49-F238E27FC236}">
                <a16:creationId xmlns:a16="http://schemas.microsoft.com/office/drawing/2014/main" id="{77E7D32A-B543-473D-05AA-D987FC7381AB}"/>
              </a:ext>
            </a:extLst>
          </p:cNvPr>
          <p:cNvSpPr>
            <a:spLocks noChangeArrowheads="1"/>
          </p:cNvSpPr>
          <p:nvPr/>
        </p:nvSpPr>
        <p:spPr bwMode="auto">
          <a:xfrm>
            <a:off x="7353300" y="55435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George</a:t>
            </a:r>
          </a:p>
        </p:txBody>
      </p:sp>
      <p:sp>
        <p:nvSpPr>
          <p:cNvPr id="2135" name="Rectangle 100">
            <a:extLst>
              <a:ext uri="{FF2B5EF4-FFF2-40B4-BE49-F238E27FC236}">
                <a16:creationId xmlns:a16="http://schemas.microsoft.com/office/drawing/2014/main" id="{8A6AEA04-85A7-5B55-8A5A-8C76C80E5873}"/>
              </a:ext>
            </a:extLst>
          </p:cNvPr>
          <p:cNvSpPr>
            <a:spLocks noChangeArrowheads="1"/>
          </p:cNvSpPr>
          <p:nvPr/>
        </p:nvSpPr>
        <p:spPr bwMode="auto">
          <a:xfrm>
            <a:off x="7353300" y="594360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Jackson</a:t>
            </a:r>
          </a:p>
        </p:txBody>
      </p:sp>
      <p:sp>
        <p:nvSpPr>
          <p:cNvPr id="2136" name="Rectangle 101">
            <a:extLst>
              <a:ext uri="{FF2B5EF4-FFF2-40B4-BE49-F238E27FC236}">
                <a16:creationId xmlns:a16="http://schemas.microsoft.com/office/drawing/2014/main" id="{2422B6C1-B218-0908-916F-38C6B1411BE0}"/>
              </a:ext>
            </a:extLst>
          </p:cNvPr>
          <p:cNvSpPr>
            <a:spLocks noChangeArrowheads="1"/>
          </p:cNvSpPr>
          <p:nvPr/>
        </p:nvSpPr>
        <p:spPr bwMode="auto">
          <a:xfrm>
            <a:off x="6838950" y="5943600"/>
            <a:ext cx="3429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Harrison</a:t>
            </a:r>
          </a:p>
        </p:txBody>
      </p:sp>
      <p:sp>
        <p:nvSpPr>
          <p:cNvPr id="2137" name="Rectangle 102">
            <a:extLst>
              <a:ext uri="{FF2B5EF4-FFF2-40B4-BE49-F238E27FC236}">
                <a16:creationId xmlns:a16="http://schemas.microsoft.com/office/drawing/2014/main" id="{997A7F29-118B-B135-F132-EA6C101CDA81}"/>
              </a:ext>
            </a:extLst>
          </p:cNvPr>
          <p:cNvSpPr>
            <a:spLocks noChangeArrowheads="1"/>
          </p:cNvSpPr>
          <p:nvPr/>
        </p:nvSpPr>
        <p:spPr bwMode="auto">
          <a:xfrm rot="16200000">
            <a:off x="6468071" y="6143030"/>
            <a:ext cx="228600" cy="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Hancock</a:t>
            </a:r>
          </a:p>
        </p:txBody>
      </p:sp>
      <p:sp>
        <p:nvSpPr>
          <p:cNvPr id="2138" name="Rectangle 185">
            <a:extLst>
              <a:ext uri="{FF2B5EF4-FFF2-40B4-BE49-F238E27FC236}">
                <a16:creationId xmlns:a16="http://schemas.microsoft.com/office/drawing/2014/main" id="{76F91058-D8BD-63AB-DA09-7F0AA389D184}"/>
              </a:ext>
            </a:extLst>
          </p:cNvPr>
          <p:cNvSpPr>
            <a:spLocks noChangeArrowheads="1"/>
          </p:cNvSpPr>
          <p:nvPr/>
        </p:nvSpPr>
        <p:spPr bwMode="auto">
          <a:xfrm>
            <a:off x="5924550" y="742950"/>
            <a:ext cx="2857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t>Tate</a:t>
            </a:r>
          </a:p>
        </p:txBody>
      </p:sp>
      <p:sp>
        <p:nvSpPr>
          <p:cNvPr id="2139" name="Text Box 213">
            <a:extLst>
              <a:ext uri="{FF2B5EF4-FFF2-40B4-BE49-F238E27FC236}">
                <a16:creationId xmlns:a16="http://schemas.microsoft.com/office/drawing/2014/main" id="{069D1C95-8439-F1AB-1628-9E83112547F9}"/>
              </a:ext>
            </a:extLst>
          </p:cNvPr>
          <p:cNvSpPr txBox="1">
            <a:spLocks noChangeArrowheads="1"/>
          </p:cNvSpPr>
          <p:nvPr/>
        </p:nvSpPr>
        <p:spPr bwMode="auto">
          <a:xfrm>
            <a:off x="5645944" y="1090613"/>
            <a:ext cx="4203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300" b="1"/>
              <a:t>3</a:t>
            </a:r>
          </a:p>
        </p:txBody>
      </p:sp>
      <p:sp>
        <p:nvSpPr>
          <p:cNvPr id="2140" name="Text Box 233">
            <a:extLst>
              <a:ext uri="{FF2B5EF4-FFF2-40B4-BE49-F238E27FC236}">
                <a16:creationId xmlns:a16="http://schemas.microsoft.com/office/drawing/2014/main" id="{B2A41535-E7C1-A7B7-6318-9FF8C6AFC43D}"/>
              </a:ext>
            </a:extLst>
          </p:cNvPr>
          <p:cNvSpPr txBox="1">
            <a:spLocks noChangeArrowheads="1"/>
          </p:cNvSpPr>
          <p:nvPr/>
        </p:nvSpPr>
        <p:spPr bwMode="auto">
          <a:xfrm>
            <a:off x="7062788" y="2628900"/>
            <a:ext cx="4203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300" b="1"/>
              <a:t>2</a:t>
            </a:r>
          </a:p>
        </p:txBody>
      </p:sp>
      <p:sp>
        <p:nvSpPr>
          <p:cNvPr id="2141" name="Freeform 234">
            <a:extLst>
              <a:ext uri="{FF2B5EF4-FFF2-40B4-BE49-F238E27FC236}">
                <a16:creationId xmlns:a16="http://schemas.microsoft.com/office/drawing/2014/main" id="{98A843EF-4CA1-E92E-0AE0-6496C6D2C83E}"/>
              </a:ext>
            </a:extLst>
          </p:cNvPr>
          <p:cNvSpPr>
            <a:spLocks/>
          </p:cNvSpPr>
          <p:nvPr/>
        </p:nvSpPr>
        <p:spPr bwMode="auto">
          <a:xfrm>
            <a:off x="4210050" y="3309938"/>
            <a:ext cx="2247900" cy="2131219"/>
          </a:xfrm>
          <a:custGeom>
            <a:avLst/>
            <a:gdLst>
              <a:gd name="T0" fmla="*/ 2147483646 w 10000"/>
              <a:gd name="T1" fmla="*/ 2147483646 h 13209"/>
              <a:gd name="T2" fmla="*/ 2147483646 w 10000"/>
              <a:gd name="T3" fmla="*/ 2147483646 h 13209"/>
              <a:gd name="T4" fmla="*/ 2147483646 w 10000"/>
              <a:gd name="T5" fmla="*/ 2147483646 h 13209"/>
              <a:gd name="T6" fmla="*/ 2147483646 w 10000"/>
              <a:gd name="T7" fmla="*/ 2147483646 h 13209"/>
              <a:gd name="T8" fmla="*/ 2147483646 w 10000"/>
              <a:gd name="T9" fmla="*/ 2147483646 h 13209"/>
              <a:gd name="T10" fmla="*/ 2147483646 w 10000"/>
              <a:gd name="T11" fmla="*/ 2147483646 h 13209"/>
              <a:gd name="T12" fmla="*/ 2147483646 w 10000"/>
              <a:gd name="T13" fmla="*/ 2147483646 h 13209"/>
              <a:gd name="T14" fmla="*/ 2147483646 w 10000"/>
              <a:gd name="T15" fmla="*/ 2147483646 h 13209"/>
              <a:gd name="T16" fmla="*/ 2147483646 w 10000"/>
              <a:gd name="T17" fmla="*/ 2147483646 h 13209"/>
              <a:gd name="T18" fmla="*/ 2147483646 w 10000"/>
              <a:gd name="T19" fmla="*/ 2147483646 h 13209"/>
              <a:gd name="T20" fmla="*/ 2147483646 w 10000"/>
              <a:gd name="T21" fmla="*/ 2147483646 h 13209"/>
              <a:gd name="T22" fmla="*/ 2147483646 w 10000"/>
              <a:gd name="T23" fmla="*/ 2147483646 h 13209"/>
              <a:gd name="T24" fmla="*/ 2147483646 w 10000"/>
              <a:gd name="T25" fmla="*/ 2147483646 h 13209"/>
              <a:gd name="T26" fmla="*/ 2147483646 w 10000"/>
              <a:gd name="T27" fmla="*/ 2147483646 h 13209"/>
              <a:gd name="T28" fmla="*/ 2147483646 w 10000"/>
              <a:gd name="T29" fmla="*/ 2147483646 h 13209"/>
              <a:gd name="T30" fmla="*/ 2147483646 w 10000"/>
              <a:gd name="T31" fmla="*/ 2147483646 h 13209"/>
              <a:gd name="T32" fmla="*/ 2147483646 w 10000"/>
              <a:gd name="T33" fmla="*/ 2147483646 h 13209"/>
              <a:gd name="T34" fmla="*/ 2147483646 w 10000"/>
              <a:gd name="T35" fmla="*/ 2147483646 h 13209"/>
              <a:gd name="T36" fmla="*/ 2147483646 w 10000"/>
              <a:gd name="T37" fmla="*/ 2147483646 h 13209"/>
              <a:gd name="T38" fmla="*/ 2147483646 w 10000"/>
              <a:gd name="T39" fmla="*/ 2147483646 h 13209"/>
              <a:gd name="T40" fmla="*/ 2147483646 w 10000"/>
              <a:gd name="T41" fmla="*/ 2147483646 h 13209"/>
              <a:gd name="T42" fmla="*/ 2147483646 w 10000"/>
              <a:gd name="T43" fmla="*/ 2147483646 h 13209"/>
              <a:gd name="T44" fmla="*/ 2147483646 w 10000"/>
              <a:gd name="T45" fmla="*/ 2147483646 h 13209"/>
              <a:gd name="T46" fmla="*/ 2147483646 w 10000"/>
              <a:gd name="T47" fmla="*/ 2147483646 h 13209"/>
              <a:gd name="T48" fmla="*/ 2147483646 w 10000"/>
              <a:gd name="T49" fmla="*/ 2147483646 h 13209"/>
              <a:gd name="T50" fmla="*/ 2147483646 w 10000"/>
              <a:gd name="T51" fmla="*/ 2147483646 h 13209"/>
              <a:gd name="T52" fmla="*/ 2147483646 w 10000"/>
              <a:gd name="T53" fmla="*/ 2147483646 h 13209"/>
              <a:gd name="T54" fmla="*/ 2147483646 w 10000"/>
              <a:gd name="T55" fmla="*/ 2147483646 h 13209"/>
              <a:gd name="T56" fmla="*/ 2147483646 w 10000"/>
              <a:gd name="T57" fmla="*/ 2147483646 h 13209"/>
              <a:gd name="T58" fmla="*/ 2147483646 w 10000"/>
              <a:gd name="T59" fmla="*/ 2147483646 h 13209"/>
              <a:gd name="T60" fmla="*/ 2147483646 w 10000"/>
              <a:gd name="T61" fmla="*/ 2147483646 h 13209"/>
              <a:gd name="T62" fmla="*/ 2147483646 w 10000"/>
              <a:gd name="T63" fmla="*/ 2147483646 h 13209"/>
              <a:gd name="T64" fmla="*/ 2147483646 w 10000"/>
              <a:gd name="T65" fmla="*/ 2147483646 h 13209"/>
              <a:gd name="T66" fmla="*/ 2147483646 w 10000"/>
              <a:gd name="T67" fmla="*/ 2147483646 h 13209"/>
              <a:gd name="T68" fmla="*/ 2147483646 w 10000"/>
              <a:gd name="T69" fmla="*/ 2147483646 h 13209"/>
              <a:gd name="T70" fmla="*/ 2147483646 w 10000"/>
              <a:gd name="T71" fmla="*/ 2147483646 h 13209"/>
              <a:gd name="T72" fmla="*/ 2147483646 w 10000"/>
              <a:gd name="T73" fmla="*/ 2147483646 h 13209"/>
              <a:gd name="T74" fmla="*/ 2147483646 w 10000"/>
              <a:gd name="T75" fmla="*/ 2147483646 h 13209"/>
              <a:gd name="T76" fmla="*/ 2147483646 w 10000"/>
              <a:gd name="T77" fmla="*/ 2147483646 h 13209"/>
              <a:gd name="T78" fmla="*/ 2147483646 w 10000"/>
              <a:gd name="T79" fmla="*/ 2147483646 h 13209"/>
              <a:gd name="T80" fmla="*/ 2147483646 w 10000"/>
              <a:gd name="T81" fmla="*/ 2147483646 h 13209"/>
              <a:gd name="T82" fmla="*/ 2147483646 w 10000"/>
              <a:gd name="T83" fmla="*/ 2147483646 h 13209"/>
              <a:gd name="T84" fmla="*/ 2147483646 w 10000"/>
              <a:gd name="T85" fmla="*/ 2147483646 h 13209"/>
              <a:gd name="T86" fmla="*/ 2147483646 w 10000"/>
              <a:gd name="T87" fmla="*/ 2147483646 h 132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000" h="13209">
                <a:moveTo>
                  <a:pt x="2966" y="4220"/>
                </a:moveTo>
                <a:cubicBezTo>
                  <a:pt x="2876" y="4205"/>
                  <a:pt x="2934" y="4427"/>
                  <a:pt x="2839" y="4464"/>
                </a:cubicBezTo>
                <a:cubicBezTo>
                  <a:pt x="2744" y="4501"/>
                  <a:pt x="2431" y="4390"/>
                  <a:pt x="2394" y="4449"/>
                </a:cubicBezTo>
                <a:cubicBezTo>
                  <a:pt x="2336" y="4523"/>
                  <a:pt x="2627" y="4685"/>
                  <a:pt x="2617" y="4803"/>
                </a:cubicBezTo>
                <a:cubicBezTo>
                  <a:pt x="2643" y="4906"/>
                  <a:pt x="2590" y="4995"/>
                  <a:pt x="2542" y="5054"/>
                </a:cubicBezTo>
                <a:cubicBezTo>
                  <a:pt x="2495" y="5113"/>
                  <a:pt x="2389" y="5076"/>
                  <a:pt x="2320" y="5172"/>
                </a:cubicBezTo>
                <a:cubicBezTo>
                  <a:pt x="2262" y="5408"/>
                  <a:pt x="2267" y="5489"/>
                  <a:pt x="2119" y="5630"/>
                </a:cubicBezTo>
                <a:cubicBezTo>
                  <a:pt x="2066" y="5770"/>
                  <a:pt x="1960" y="5829"/>
                  <a:pt x="1917" y="5940"/>
                </a:cubicBezTo>
                <a:cubicBezTo>
                  <a:pt x="1875" y="6050"/>
                  <a:pt x="1939" y="6213"/>
                  <a:pt x="1864" y="6279"/>
                </a:cubicBezTo>
                <a:cubicBezTo>
                  <a:pt x="1743" y="6323"/>
                  <a:pt x="1600" y="6205"/>
                  <a:pt x="1472" y="6338"/>
                </a:cubicBezTo>
                <a:cubicBezTo>
                  <a:pt x="1382" y="6382"/>
                  <a:pt x="1409" y="6493"/>
                  <a:pt x="1398" y="6560"/>
                </a:cubicBezTo>
                <a:cubicBezTo>
                  <a:pt x="1388" y="6626"/>
                  <a:pt x="1356" y="6700"/>
                  <a:pt x="1398" y="6751"/>
                </a:cubicBezTo>
                <a:cubicBezTo>
                  <a:pt x="1462" y="6840"/>
                  <a:pt x="1653" y="6870"/>
                  <a:pt x="1653" y="6870"/>
                </a:cubicBezTo>
                <a:cubicBezTo>
                  <a:pt x="1679" y="6929"/>
                  <a:pt x="1748" y="6980"/>
                  <a:pt x="1737" y="7047"/>
                </a:cubicBezTo>
                <a:cubicBezTo>
                  <a:pt x="1727" y="7106"/>
                  <a:pt x="1653" y="7091"/>
                  <a:pt x="1610" y="7106"/>
                </a:cubicBezTo>
                <a:cubicBezTo>
                  <a:pt x="1515" y="7135"/>
                  <a:pt x="1393" y="7039"/>
                  <a:pt x="1292" y="7061"/>
                </a:cubicBezTo>
                <a:cubicBezTo>
                  <a:pt x="1144" y="7342"/>
                  <a:pt x="1224" y="7246"/>
                  <a:pt x="1123" y="7667"/>
                </a:cubicBezTo>
                <a:cubicBezTo>
                  <a:pt x="1096" y="7785"/>
                  <a:pt x="1059" y="8050"/>
                  <a:pt x="1059" y="8050"/>
                </a:cubicBezTo>
                <a:cubicBezTo>
                  <a:pt x="847" y="7977"/>
                  <a:pt x="784" y="7873"/>
                  <a:pt x="657" y="8168"/>
                </a:cubicBezTo>
                <a:cubicBezTo>
                  <a:pt x="742" y="8205"/>
                  <a:pt x="990" y="8183"/>
                  <a:pt x="1017" y="8301"/>
                </a:cubicBezTo>
                <a:cubicBezTo>
                  <a:pt x="1075" y="8353"/>
                  <a:pt x="1059" y="8419"/>
                  <a:pt x="1049" y="8478"/>
                </a:cubicBezTo>
                <a:cubicBezTo>
                  <a:pt x="1038" y="8537"/>
                  <a:pt x="1033" y="8596"/>
                  <a:pt x="964" y="8670"/>
                </a:cubicBezTo>
                <a:cubicBezTo>
                  <a:pt x="662" y="8810"/>
                  <a:pt x="837" y="8751"/>
                  <a:pt x="636" y="8936"/>
                </a:cubicBezTo>
                <a:cubicBezTo>
                  <a:pt x="572" y="9010"/>
                  <a:pt x="577" y="9113"/>
                  <a:pt x="583" y="9172"/>
                </a:cubicBezTo>
                <a:cubicBezTo>
                  <a:pt x="588" y="9231"/>
                  <a:pt x="625" y="9194"/>
                  <a:pt x="657" y="9305"/>
                </a:cubicBezTo>
                <a:cubicBezTo>
                  <a:pt x="689" y="9416"/>
                  <a:pt x="768" y="9726"/>
                  <a:pt x="763" y="9822"/>
                </a:cubicBezTo>
                <a:cubicBezTo>
                  <a:pt x="720" y="9858"/>
                  <a:pt x="678" y="9888"/>
                  <a:pt x="625" y="9895"/>
                </a:cubicBezTo>
                <a:cubicBezTo>
                  <a:pt x="572" y="9910"/>
                  <a:pt x="471" y="9733"/>
                  <a:pt x="424" y="9763"/>
                </a:cubicBezTo>
                <a:cubicBezTo>
                  <a:pt x="376" y="9792"/>
                  <a:pt x="323" y="9977"/>
                  <a:pt x="339" y="10072"/>
                </a:cubicBezTo>
                <a:cubicBezTo>
                  <a:pt x="318" y="10139"/>
                  <a:pt x="493" y="10272"/>
                  <a:pt x="508" y="10353"/>
                </a:cubicBezTo>
                <a:cubicBezTo>
                  <a:pt x="466" y="10323"/>
                  <a:pt x="604" y="10471"/>
                  <a:pt x="593" y="10530"/>
                </a:cubicBezTo>
                <a:cubicBezTo>
                  <a:pt x="577" y="10611"/>
                  <a:pt x="561" y="10744"/>
                  <a:pt x="530" y="10810"/>
                </a:cubicBezTo>
                <a:cubicBezTo>
                  <a:pt x="466" y="10877"/>
                  <a:pt x="286" y="10877"/>
                  <a:pt x="212" y="10899"/>
                </a:cubicBezTo>
                <a:cubicBezTo>
                  <a:pt x="138" y="10921"/>
                  <a:pt x="101" y="10892"/>
                  <a:pt x="85" y="10943"/>
                </a:cubicBezTo>
                <a:cubicBezTo>
                  <a:pt x="53" y="11002"/>
                  <a:pt x="101" y="11135"/>
                  <a:pt x="117" y="11224"/>
                </a:cubicBezTo>
                <a:cubicBezTo>
                  <a:pt x="132" y="11312"/>
                  <a:pt x="175" y="11401"/>
                  <a:pt x="169" y="11475"/>
                </a:cubicBezTo>
                <a:cubicBezTo>
                  <a:pt x="185" y="11600"/>
                  <a:pt x="111" y="11578"/>
                  <a:pt x="95" y="11667"/>
                </a:cubicBezTo>
                <a:cubicBezTo>
                  <a:pt x="79" y="11755"/>
                  <a:pt x="53" y="11866"/>
                  <a:pt x="85" y="12006"/>
                </a:cubicBezTo>
                <a:cubicBezTo>
                  <a:pt x="127" y="12183"/>
                  <a:pt x="233" y="12360"/>
                  <a:pt x="275" y="12537"/>
                </a:cubicBezTo>
                <a:cubicBezTo>
                  <a:pt x="291" y="12596"/>
                  <a:pt x="212" y="12729"/>
                  <a:pt x="212" y="12729"/>
                </a:cubicBezTo>
                <a:cubicBezTo>
                  <a:pt x="42" y="12980"/>
                  <a:pt x="143" y="12833"/>
                  <a:pt x="0" y="13128"/>
                </a:cubicBezTo>
                <a:cubicBezTo>
                  <a:pt x="360" y="13209"/>
                  <a:pt x="1102" y="13179"/>
                  <a:pt x="2373" y="13194"/>
                </a:cubicBezTo>
                <a:lnTo>
                  <a:pt x="7606" y="13194"/>
                </a:lnTo>
                <a:cubicBezTo>
                  <a:pt x="7701" y="13179"/>
                  <a:pt x="7712" y="13017"/>
                  <a:pt x="7733" y="13017"/>
                </a:cubicBezTo>
                <a:lnTo>
                  <a:pt x="9608" y="13017"/>
                </a:lnTo>
                <a:cubicBezTo>
                  <a:pt x="9626" y="11846"/>
                  <a:pt x="9643" y="10675"/>
                  <a:pt x="9661" y="9504"/>
                </a:cubicBezTo>
                <a:lnTo>
                  <a:pt x="9947" y="9489"/>
                </a:lnTo>
                <a:cubicBezTo>
                  <a:pt x="9965" y="9371"/>
                  <a:pt x="9982" y="9253"/>
                  <a:pt x="10000" y="9135"/>
                </a:cubicBezTo>
                <a:cubicBezTo>
                  <a:pt x="9979" y="8992"/>
                  <a:pt x="9957" y="8850"/>
                  <a:pt x="9936" y="8707"/>
                </a:cubicBezTo>
                <a:cubicBezTo>
                  <a:pt x="9862" y="8604"/>
                  <a:pt x="9714" y="8633"/>
                  <a:pt x="9629" y="8552"/>
                </a:cubicBezTo>
                <a:cubicBezTo>
                  <a:pt x="9555" y="8486"/>
                  <a:pt x="9417" y="8301"/>
                  <a:pt x="9417" y="8301"/>
                </a:cubicBezTo>
                <a:cubicBezTo>
                  <a:pt x="9322" y="8102"/>
                  <a:pt x="9216" y="8095"/>
                  <a:pt x="9163" y="7873"/>
                </a:cubicBezTo>
                <a:cubicBezTo>
                  <a:pt x="9149" y="7497"/>
                  <a:pt x="9135" y="7120"/>
                  <a:pt x="9121" y="6744"/>
                </a:cubicBezTo>
                <a:lnTo>
                  <a:pt x="9661" y="6715"/>
                </a:lnTo>
                <a:cubicBezTo>
                  <a:pt x="9657" y="6097"/>
                  <a:pt x="9654" y="5480"/>
                  <a:pt x="9650" y="4862"/>
                </a:cubicBezTo>
                <a:cubicBezTo>
                  <a:pt x="9624" y="4670"/>
                  <a:pt x="9195" y="4685"/>
                  <a:pt x="9195" y="4685"/>
                </a:cubicBezTo>
                <a:cubicBezTo>
                  <a:pt x="8893" y="4670"/>
                  <a:pt x="8612" y="4707"/>
                  <a:pt x="7850" y="4685"/>
                </a:cubicBezTo>
                <a:lnTo>
                  <a:pt x="4460" y="4737"/>
                </a:lnTo>
                <a:cubicBezTo>
                  <a:pt x="4461" y="4124"/>
                  <a:pt x="4461" y="3512"/>
                  <a:pt x="4462" y="2899"/>
                </a:cubicBezTo>
                <a:cubicBezTo>
                  <a:pt x="4481" y="2528"/>
                  <a:pt x="4642" y="2632"/>
                  <a:pt x="4576" y="2508"/>
                </a:cubicBezTo>
                <a:cubicBezTo>
                  <a:pt x="4585" y="2389"/>
                  <a:pt x="4388" y="2540"/>
                  <a:pt x="4515" y="2186"/>
                </a:cubicBezTo>
                <a:lnTo>
                  <a:pt x="4903" y="2211"/>
                </a:lnTo>
                <a:cubicBezTo>
                  <a:pt x="4979" y="2072"/>
                  <a:pt x="4985" y="1597"/>
                  <a:pt x="4973" y="1351"/>
                </a:cubicBezTo>
                <a:cubicBezTo>
                  <a:pt x="5035" y="1130"/>
                  <a:pt x="5297" y="986"/>
                  <a:pt x="5273" y="884"/>
                </a:cubicBezTo>
                <a:cubicBezTo>
                  <a:pt x="5249" y="782"/>
                  <a:pt x="5258" y="520"/>
                  <a:pt x="4831" y="737"/>
                </a:cubicBezTo>
                <a:cubicBezTo>
                  <a:pt x="4699" y="606"/>
                  <a:pt x="4809" y="153"/>
                  <a:pt x="4479" y="98"/>
                </a:cubicBezTo>
                <a:cubicBezTo>
                  <a:pt x="4385" y="0"/>
                  <a:pt x="4583" y="321"/>
                  <a:pt x="4322" y="382"/>
                </a:cubicBezTo>
                <a:cubicBezTo>
                  <a:pt x="4210" y="447"/>
                  <a:pt x="3844" y="465"/>
                  <a:pt x="3809" y="491"/>
                </a:cubicBezTo>
                <a:lnTo>
                  <a:pt x="3809" y="1376"/>
                </a:lnTo>
                <a:lnTo>
                  <a:pt x="3404" y="1400"/>
                </a:lnTo>
                <a:cubicBezTo>
                  <a:pt x="3301" y="1457"/>
                  <a:pt x="3293" y="1890"/>
                  <a:pt x="3192" y="1720"/>
                </a:cubicBezTo>
                <a:lnTo>
                  <a:pt x="3192" y="393"/>
                </a:lnTo>
                <a:cubicBezTo>
                  <a:pt x="3126" y="170"/>
                  <a:pt x="2817" y="450"/>
                  <a:pt x="2797" y="382"/>
                </a:cubicBezTo>
                <a:cubicBezTo>
                  <a:pt x="2750" y="468"/>
                  <a:pt x="3076" y="1024"/>
                  <a:pt x="3051" y="1091"/>
                </a:cubicBezTo>
                <a:cubicBezTo>
                  <a:pt x="3026" y="1158"/>
                  <a:pt x="2706" y="756"/>
                  <a:pt x="2645" y="786"/>
                </a:cubicBezTo>
                <a:cubicBezTo>
                  <a:pt x="2537" y="898"/>
                  <a:pt x="2486" y="981"/>
                  <a:pt x="2542" y="1091"/>
                </a:cubicBezTo>
                <a:cubicBezTo>
                  <a:pt x="2381" y="1267"/>
                  <a:pt x="2895" y="1283"/>
                  <a:pt x="2980" y="1449"/>
                </a:cubicBezTo>
                <a:cubicBezTo>
                  <a:pt x="3004" y="1662"/>
                  <a:pt x="3027" y="1875"/>
                  <a:pt x="3051" y="2088"/>
                </a:cubicBezTo>
                <a:cubicBezTo>
                  <a:pt x="3113" y="2162"/>
                  <a:pt x="3424" y="2215"/>
                  <a:pt x="3509" y="2285"/>
                </a:cubicBezTo>
                <a:cubicBezTo>
                  <a:pt x="3594" y="2462"/>
                  <a:pt x="3597" y="2344"/>
                  <a:pt x="3559" y="2508"/>
                </a:cubicBezTo>
                <a:cubicBezTo>
                  <a:pt x="3522" y="2672"/>
                  <a:pt x="3331" y="3222"/>
                  <a:pt x="3284" y="3268"/>
                </a:cubicBezTo>
                <a:lnTo>
                  <a:pt x="2839" y="3209"/>
                </a:lnTo>
                <a:lnTo>
                  <a:pt x="2288" y="3357"/>
                </a:lnTo>
                <a:cubicBezTo>
                  <a:pt x="2295" y="3514"/>
                  <a:pt x="2302" y="3672"/>
                  <a:pt x="2309" y="3829"/>
                </a:cubicBezTo>
                <a:lnTo>
                  <a:pt x="2585" y="3917"/>
                </a:lnTo>
                <a:lnTo>
                  <a:pt x="2818" y="3888"/>
                </a:lnTo>
                <a:lnTo>
                  <a:pt x="3051" y="3504"/>
                </a:lnTo>
                <a:lnTo>
                  <a:pt x="3326" y="3681"/>
                </a:lnTo>
                <a:lnTo>
                  <a:pt x="2966" y="4183"/>
                </a:lnTo>
              </a:path>
            </a:pathLst>
          </a:custGeom>
          <a:solidFill>
            <a:srgbClr val="00B0F0">
              <a:alpha val="39999"/>
            </a:srgbClr>
          </a:solidFill>
          <a:ln w="47625">
            <a:solidFill>
              <a:schemeClr val="tx1"/>
            </a:solidFill>
            <a:round/>
            <a:headEnd/>
            <a:tailEnd/>
          </a:ln>
        </p:spPr>
        <p:txBody>
          <a:bodyPr/>
          <a:lstStyle/>
          <a:p>
            <a:endParaRPr lang="en-US" sz="1350"/>
          </a:p>
        </p:txBody>
      </p:sp>
      <p:sp>
        <p:nvSpPr>
          <p:cNvPr id="2142" name="Text Box 250">
            <a:extLst>
              <a:ext uri="{FF2B5EF4-FFF2-40B4-BE49-F238E27FC236}">
                <a16:creationId xmlns:a16="http://schemas.microsoft.com/office/drawing/2014/main" id="{BE556088-1DA7-8F2C-F12F-434632BD5007}"/>
              </a:ext>
            </a:extLst>
          </p:cNvPr>
          <p:cNvSpPr txBox="1">
            <a:spLocks noChangeArrowheads="1"/>
          </p:cNvSpPr>
          <p:nvPr/>
        </p:nvSpPr>
        <p:spPr bwMode="auto">
          <a:xfrm>
            <a:off x="5881688" y="4560094"/>
            <a:ext cx="4203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300" b="1"/>
              <a:t>1</a:t>
            </a:r>
          </a:p>
        </p:txBody>
      </p:sp>
      <p:sp>
        <p:nvSpPr>
          <p:cNvPr id="2143" name="Text Box 235">
            <a:extLst>
              <a:ext uri="{FF2B5EF4-FFF2-40B4-BE49-F238E27FC236}">
                <a16:creationId xmlns:a16="http://schemas.microsoft.com/office/drawing/2014/main" id="{82A2338E-BC66-A21B-1B23-A03ED1E9A99F}"/>
              </a:ext>
            </a:extLst>
          </p:cNvPr>
          <p:cNvSpPr txBox="1">
            <a:spLocks noChangeArrowheads="1"/>
          </p:cNvSpPr>
          <p:nvPr/>
        </p:nvSpPr>
        <p:spPr bwMode="auto">
          <a:xfrm>
            <a:off x="5662613" y="4196954"/>
            <a:ext cx="1847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300" b="1"/>
          </a:p>
        </p:txBody>
      </p:sp>
      <p:sp>
        <p:nvSpPr>
          <p:cNvPr id="2144" name="Freeform 240">
            <a:extLst>
              <a:ext uri="{FF2B5EF4-FFF2-40B4-BE49-F238E27FC236}">
                <a16:creationId xmlns:a16="http://schemas.microsoft.com/office/drawing/2014/main" id="{BC65EB7D-F73F-BDEE-36BA-B046004EB5DD}"/>
              </a:ext>
            </a:extLst>
          </p:cNvPr>
          <p:cNvSpPr>
            <a:spLocks/>
          </p:cNvSpPr>
          <p:nvPr/>
        </p:nvSpPr>
        <p:spPr bwMode="auto">
          <a:xfrm>
            <a:off x="5183982" y="4510088"/>
            <a:ext cx="7144" cy="116681"/>
          </a:xfrm>
          <a:custGeom>
            <a:avLst/>
            <a:gdLst>
              <a:gd name="T0" fmla="*/ 2147483646 w 6"/>
              <a:gd name="T1" fmla="*/ 2147483646 h 98"/>
              <a:gd name="T2" fmla="*/ 2147483646 w 6"/>
              <a:gd name="T3" fmla="*/ 0 h 98"/>
              <a:gd name="T4" fmla="*/ 0 60000 65536"/>
              <a:gd name="T5" fmla="*/ 0 60000 65536"/>
              <a:gd name="T6" fmla="*/ 0 w 6"/>
              <a:gd name="T7" fmla="*/ 0 h 98"/>
              <a:gd name="T8" fmla="*/ 6 w 6"/>
              <a:gd name="T9" fmla="*/ 98 h 98"/>
            </a:gdLst>
            <a:ahLst/>
            <a:cxnLst>
              <a:cxn ang="T4">
                <a:pos x="T0" y="T1"/>
              </a:cxn>
              <a:cxn ang="T5">
                <a:pos x="T2" y="T3"/>
              </a:cxn>
            </a:cxnLst>
            <a:rect l="T6" t="T7" r="T8" b="T9"/>
            <a:pathLst>
              <a:path w="6" h="98">
                <a:moveTo>
                  <a:pt x="4" y="98"/>
                </a:moveTo>
                <a:cubicBezTo>
                  <a:pt x="0" y="80"/>
                  <a:pt x="6" y="18"/>
                  <a:pt x="6" y="0"/>
                </a:cubicBez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145" name="Freeform 244">
            <a:extLst>
              <a:ext uri="{FF2B5EF4-FFF2-40B4-BE49-F238E27FC236}">
                <a16:creationId xmlns:a16="http://schemas.microsoft.com/office/drawing/2014/main" id="{436C4F6A-336B-DCFA-A32E-6AE9F3CED67D}"/>
              </a:ext>
            </a:extLst>
          </p:cNvPr>
          <p:cNvSpPr>
            <a:spLocks/>
          </p:cNvSpPr>
          <p:nvPr/>
        </p:nvSpPr>
        <p:spPr bwMode="auto">
          <a:xfrm>
            <a:off x="5192316" y="4612481"/>
            <a:ext cx="113109" cy="342900"/>
          </a:xfrm>
          <a:custGeom>
            <a:avLst/>
            <a:gdLst>
              <a:gd name="T0" fmla="*/ 0 w 11104"/>
              <a:gd name="T1" fmla="*/ 1004027539 h 9710"/>
              <a:gd name="T2" fmla="*/ 188911248 w 11104"/>
              <a:gd name="T3" fmla="*/ 2147483646 h 9710"/>
              <a:gd name="T4" fmla="*/ 379804376 w 11104"/>
              <a:gd name="T5" fmla="*/ 728435854 h 9710"/>
              <a:gd name="T6" fmla="*/ 355930785 w 11104"/>
              <a:gd name="T7" fmla="*/ 2147483646 h 97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04" h="9710">
                <a:moveTo>
                  <a:pt x="0" y="204"/>
                </a:moveTo>
                <a:cubicBezTo>
                  <a:pt x="1395" y="238"/>
                  <a:pt x="4127" y="619"/>
                  <a:pt x="5523" y="484"/>
                </a:cubicBezTo>
                <a:cubicBezTo>
                  <a:pt x="6453" y="-290"/>
                  <a:pt x="7151" y="80"/>
                  <a:pt x="11104" y="148"/>
                </a:cubicBezTo>
                <a:cubicBezTo>
                  <a:pt x="9825" y="1292"/>
                  <a:pt x="10406" y="8565"/>
                  <a:pt x="10406" y="9710"/>
                </a:cubicBez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146" name="Freeform 253">
            <a:extLst>
              <a:ext uri="{FF2B5EF4-FFF2-40B4-BE49-F238E27FC236}">
                <a16:creationId xmlns:a16="http://schemas.microsoft.com/office/drawing/2014/main" id="{84B0F003-3F32-2B17-0F18-9EB1E559458D}"/>
              </a:ext>
            </a:extLst>
          </p:cNvPr>
          <p:cNvSpPr>
            <a:spLocks/>
          </p:cNvSpPr>
          <p:nvPr/>
        </p:nvSpPr>
        <p:spPr bwMode="auto">
          <a:xfrm>
            <a:off x="6372225" y="5369719"/>
            <a:ext cx="1363266" cy="170260"/>
          </a:xfrm>
          <a:custGeom>
            <a:avLst/>
            <a:gdLst>
              <a:gd name="T0" fmla="*/ 0 w 10112"/>
              <a:gd name="T1" fmla="*/ 803299523 h 9406"/>
              <a:gd name="T2" fmla="*/ 2147483646 w 10112"/>
              <a:gd name="T3" fmla="*/ 758861040 h 9406"/>
              <a:gd name="T4" fmla="*/ 2147483646 w 10112"/>
              <a:gd name="T5" fmla="*/ 0 h 9406"/>
              <a:gd name="T6" fmla="*/ 2147483646 w 10112"/>
              <a:gd name="T7" fmla="*/ 312434666 h 9406"/>
              <a:gd name="T8" fmla="*/ 2147483646 w 10112"/>
              <a:gd name="T9" fmla="*/ 490864833 h 9406"/>
              <a:gd name="T10" fmla="*/ 2147483646 w 10112"/>
              <a:gd name="T11" fmla="*/ 1071295706 h 9406"/>
              <a:gd name="T12" fmla="*/ 2147483646 w 10112"/>
              <a:gd name="T13" fmla="*/ 892851566 h 9406"/>
              <a:gd name="T14" fmla="*/ 2147483646 w 10112"/>
              <a:gd name="T15" fmla="*/ 267658946 h 9406"/>
              <a:gd name="T16" fmla="*/ 2147483646 w 10112"/>
              <a:gd name="T17" fmla="*/ 312434666 h 9406"/>
              <a:gd name="T18" fmla="*/ 2147483646 w 10112"/>
              <a:gd name="T19" fmla="*/ 580416900 h 9406"/>
              <a:gd name="T20" fmla="*/ 2147483646 w 10112"/>
              <a:gd name="T21" fmla="*/ 624869936 h 9406"/>
              <a:gd name="T22" fmla="*/ 2147483646 w 10112"/>
              <a:gd name="T23" fmla="*/ 1026505409 h 9406"/>
              <a:gd name="T24" fmla="*/ 2147483646 w 10112"/>
              <a:gd name="T25" fmla="*/ 1294501617 h 9406"/>
              <a:gd name="T26" fmla="*/ 2147483646 w 10112"/>
              <a:gd name="T27" fmla="*/ 1785366449 h 9406"/>
              <a:gd name="T28" fmla="*/ 2147483646 w 10112"/>
              <a:gd name="T29" fmla="*/ 2147483646 h 9406"/>
              <a:gd name="T30" fmla="*/ 2147483646 w 10112"/>
              <a:gd name="T31" fmla="*/ 2147483646 h 9406"/>
              <a:gd name="T32" fmla="*/ 2147483646 w 10112"/>
              <a:gd name="T33" fmla="*/ 2147483646 h 9406"/>
              <a:gd name="T34" fmla="*/ 2147483646 w 10112"/>
              <a:gd name="T35" fmla="*/ 1026505409 h 9406"/>
              <a:gd name="T36" fmla="*/ 2147483646 w 10112"/>
              <a:gd name="T37" fmla="*/ 885386902 h 94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112" h="9406">
                <a:moveTo>
                  <a:pt x="0" y="2368"/>
                </a:moveTo>
                <a:cubicBezTo>
                  <a:pt x="283" y="2895"/>
                  <a:pt x="583" y="2500"/>
                  <a:pt x="866" y="2237"/>
                </a:cubicBezTo>
                <a:cubicBezTo>
                  <a:pt x="901" y="1513"/>
                  <a:pt x="866" y="263"/>
                  <a:pt x="972" y="0"/>
                </a:cubicBezTo>
                <a:cubicBezTo>
                  <a:pt x="1140" y="395"/>
                  <a:pt x="1148" y="789"/>
                  <a:pt x="1343" y="921"/>
                </a:cubicBezTo>
                <a:cubicBezTo>
                  <a:pt x="1405" y="1250"/>
                  <a:pt x="1449" y="1316"/>
                  <a:pt x="1519" y="1447"/>
                </a:cubicBezTo>
                <a:cubicBezTo>
                  <a:pt x="1564" y="1908"/>
                  <a:pt x="1625" y="2961"/>
                  <a:pt x="1696" y="3158"/>
                </a:cubicBezTo>
                <a:cubicBezTo>
                  <a:pt x="1837" y="3092"/>
                  <a:pt x="1926" y="3158"/>
                  <a:pt x="2032" y="2632"/>
                </a:cubicBezTo>
                <a:cubicBezTo>
                  <a:pt x="2041" y="1974"/>
                  <a:pt x="2023" y="1053"/>
                  <a:pt x="2120" y="789"/>
                </a:cubicBezTo>
                <a:cubicBezTo>
                  <a:pt x="2253" y="855"/>
                  <a:pt x="2385" y="658"/>
                  <a:pt x="2509" y="921"/>
                </a:cubicBezTo>
                <a:cubicBezTo>
                  <a:pt x="2544" y="987"/>
                  <a:pt x="2509" y="1711"/>
                  <a:pt x="2544" y="1711"/>
                </a:cubicBezTo>
                <a:cubicBezTo>
                  <a:pt x="2597" y="1776"/>
                  <a:pt x="2650" y="1776"/>
                  <a:pt x="2703" y="1842"/>
                </a:cubicBezTo>
                <a:cubicBezTo>
                  <a:pt x="2756" y="2961"/>
                  <a:pt x="2677" y="1184"/>
                  <a:pt x="2739" y="3026"/>
                </a:cubicBezTo>
                <a:cubicBezTo>
                  <a:pt x="2747" y="3289"/>
                  <a:pt x="2774" y="3816"/>
                  <a:pt x="2774" y="3816"/>
                </a:cubicBezTo>
                <a:cubicBezTo>
                  <a:pt x="2765" y="4276"/>
                  <a:pt x="2721" y="5263"/>
                  <a:pt x="2721" y="5263"/>
                </a:cubicBezTo>
                <a:cubicBezTo>
                  <a:pt x="2739" y="7434"/>
                  <a:pt x="2659" y="8289"/>
                  <a:pt x="2933" y="8816"/>
                </a:cubicBezTo>
                <a:cubicBezTo>
                  <a:pt x="3030" y="8684"/>
                  <a:pt x="3092" y="8487"/>
                  <a:pt x="3180" y="8684"/>
                </a:cubicBezTo>
                <a:cubicBezTo>
                  <a:pt x="3640" y="8684"/>
                  <a:pt x="6157" y="10000"/>
                  <a:pt x="6749" y="9079"/>
                </a:cubicBezTo>
                <a:lnTo>
                  <a:pt x="6749" y="3026"/>
                </a:lnTo>
                <a:cubicBezTo>
                  <a:pt x="7833" y="3026"/>
                  <a:pt x="9028" y="2610"/>
                  <a:pt x="10112" y="2610"/>
                </a:cubicBez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147" name="Freeform 266">
            <a:extLst>
              <a:ext uri="{FF2B5EF4-FFF2-40B4-BE49-F238E27FC236}">
                <a16:creationId xmlns:a16="http://schemas.microsoft.com/office/drawing/2014/main" id="{54936F63-36F9-761F-142A-272FD05A3B29}"/>
              </a:ext>
            </a:extLst>
          </p:cNvPr>
          <p:cNvSpPr>
            <a:spLocks/>
          </p:cNvSpPr>
          <p:nvPr/>
        </p:nvSpPr>
        <p:spPr bwMode="auto">
          <a:xfrm>
            <a:off x="6838950" y="1371600"/>
            <a:ext cx="1138238" cy="119063"/>
          </a:xfrm>
          <a:custGeom>
            <a:avLst/>
            <a:gdLst>
              <a:gd name="T0" fmla="*/ 0 w 956"/>
              <a:gd name="T1" fmla="*/ 0 h 100"/>
              <a:gd name="T2" fmla="*/ 0 w 956"/>
              <a:gd name="T3" fmla="*/ 2147483646 h 100"/>
              <a:gd name="T4" fmla="*/ 2147483646 w 956"/>
              <a:gd name="T5" fmla="*/ 2147483646 h 100"/>
              <a:gd name="T6" fmla="*/ 2147483646 w 956"/>
              <a:gd name="T7" fmla="*/ 2147483646 h 100"/>
              <a:gd name="T8" fmla="*/ 2147483646 w 956"/>
              <a:gd name="T9" fmla="*/ 2147483646 h 100"/>
              <a:gd name="T10" fmla="*/ 2147483646 w 956"/>
              <a:gd name="T11" fmla="*/ 2147483646 h 100"/>
              <a:gd name="T12" fmla="*/ 2147483646 w 956"/>
              <a:gd name="T13" fmla="*/ 2147483646 h 100"/>
              <a:gd name="T14" fmla="*/ 2147483646 w 956"/>
              <a:gd name="T15" fmla="*/ 2147483646 h 100"/>
              <a:gd name="T16" fmla="*/ 2147483646 w 956"/>
              <a:gd name="T17" fmla="*/ 2147483646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6"/>
              <a:gd name="T28" fmla="*/ 0 h 100"/>
              <a:gd name="T29" fmla="*/ 956 w 956"/>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6" h="100">
                <a:moveTo>
                  <a:pt x="0" y="0"/>
                </a:moveTo>
                <a:lnTo>
                  <a:pt x="0" y="76"/>
                </a:lnTo>
                <a:lnTo>
                  <a:pt x="52" y="80"/>
                </a:lnTo>
                <a:lnTo>
                  <a:pt x="88" y="100"/>
                </a:lnTo>
                <a:lnTo>
                  <a:pt x="232" y="100"/>
                </a:lnTo>
                <a:cubicBezTo>
                  <a:pt x="262" y="98"/>
                  <a:pt x="219" y="77"/>
                  <a:pt x="256" y="76"/>
                </a:cubicBezTo>
                <a:cubicBezTo>
                  <a:pt x="293" y="75"/>
                  <a:pt x="328" y="73"/>
                  <a:pt x="444" y="76"/>
                </a:cubicBezTo>
                <a:cubicBezTo>
                  <a:pt x="482" y="77"/>
                  <a:pt x="383" y="91"/>
                  <a:pt x="468" y="92"/>
                </a:cubicBezTo>
                <a:lnTo>
                  <a:pt x="956" y="92"/>
                </a:ln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148" name="Freeform 270">
            <a:extLst>
              <a:ext uri="{FF2B5EF4-FFF2-40B4-BE49-F238E27FC236}">
                <a16:creationId xmlns:a16="http://schemas.microsoft.com/office/drawing/2014/main" id="{34B2A60C-382B-D385-046E-3ECE13744C2F}"/>
              </a:ext>
            </a:extLst>
          </p:cNvPr>
          <p:cNvSpPr>
            <a:spLocks/>
          </p:cNvSpPr>
          <p:nvPr/>
        </p:nvSpPr>
        <p:spPr bwMode="auto">
          <a:xfrm>
            <a:off x="5792391" y="1933575"/>
            <a:ext cx="113109" cy="476250"/>
          </a:xfrm>
          <a:custGeom>
            <a:avLst/>
            <a:gdLst>
              <a:gd name="T0" fmla="*/ 2147483646 w 95"/>
              <a:gd name="T1" fmla="*/ 0 h 400"/>
              <a:gd name="T2" fmla="*/ 2147483646 w 95"/>
              <a:gd name="T3" fmla="*/ 2147483646 h 400"/>
              <a:gd name="T4" fmla="*/ 2147483646 w 95"/>
              <a:gd name="T5" fmla="*/ 2147483646 h 400"/>
              <a:gd name="T6" fmla="*/ 2147483646 w 95"/>
              <a:gd name="T7" fmla="*/ 2147483646 h 400"/>
              <a:gd name="T8" fmla="*/ 2147483646 w 95"/>
              <a:gd name="T9" fmla="*/ 2147483646 h 400"/>
              <a:gd name="T10" fmla="*/ 2147483646 w 95"/>
              <a:gd name="T11" fmla="*/ 2147483646 h 400"/>
              <a:gd name="T12" fmla="*/ 2147483646 w 95"/>
              <a:gd name="T13" fmla="*/ 2147483646 h 400"/>
              <a:gd name="T14" fmla="*/ 0 60000 65536"/>
              <a:gd name="T15" fmla="*/ 0 60000 65536"/>
              <a:gd name="T16" fmla="*/ 0 60000 65536"/>
              <a:gd name="T17" fmla="*/ 0 60000 65536"/>
              <a:gd name="T18" fmla="*/ 0 60000 65536"/>
              <a:gd name="T19" fmla="*/ 0 60000 65536"/>
              <a:gd name="T20" fmla="*/ 0 60000 65536"/>
              <a:gd name="T21" fmla="*/ 0 w 95"/>
              <a:gd name="T22" fmla="*/ 0 h 400"/>
              <a:gd name="T23" fmla="*/ 95 w 95"/>
              <a:gd name="T24" fmla="*/ 400 h 4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00">
                <a:moveTo>
                  <a:pt x="47" y="0"/>
                </a:moveTo>
                <a:cubicBezTo>
                  <a:pt x="54" y="48"/>
                  <a:pt x="50" y="29"/>
                  <a:pt x="71" y="60"/>
                </a:cubicBezTo>
                <a:cubicBezTo>
                  <a:pt x="79" y="84"/>
                  <a:pt x="93" y="127"/>
                  <a:pt x="95" y="160"/>
                </a:cubicBezTo>
                <a:lnTo>
                  <a:pt x="95" y="256"/>
                </a:lnTo>
                <a:cubicBezTo>
                  <a:pt x="92" y="265"/>
                  <a:pt x="64" y="261"/>
                  <a:pt x="55" y="264"/>
                </a:cubicBezTo>
                <a:cubicBezTo>
                  <a:pt x="49" y="334"/>
                  <a:pt x="62" y="298"/>
                  <a:pt x="7" y="316"/>
                </a:cubicBezTo>
                <a:cubicBezTo>
                  <a:pt x="0" y="336"/>
                  <a:pt x="3" y="378"/>
                  <a:pt x="3" y="400"/>
                </a:cubicBez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149" name="Freeform 271">
            <a:extLst>
              <a:ext uri="{FF2B5EF4-FFF2-40B4-BE49-F238E27FC236}">
                <a16:creationId xmlns:a16="http://schemas.microsoft.com/office/drawing/2014/main" id="{D36DAFCC-C2E9-8102-F031-9E67D2E91430}"/>
              </a:ext>
            </a:extLst>
          </p:cNvPr>
          <p:cNvSpPr>
            <a:spLocks/>
          </p:cNvSpPr>
          <p:nvPr/>
        </p:nvSpPr>
        <p:spPr bwMode="auto">
          <a:xfrm>
            <a:off x="4672013" y="2381250"/>
            <a:ext cx="942975" cy="461963"/>
          </a:xfrm>
          <a:custGeom>
            <a:avLst/>
            <a:gdLst>
              <a:gd name="T0" fmla="*/ 0 w 792"/>
              <a:gd name="T1" fmla="*/ 2147483646 h 388"/>
              <a:gd name="T2" fmla="*/ 2147483646 w 792"/>
              <a:gd name="T3" fmla="*/ 2147483646 h 388"/>
              <a:gd name="T4" fmla="*/ 2147483646 w 792"/>
              <a:gd name="T5" fmla="*/ 2147483646 h 388"/>
              <a:gd name="T6" fmla="*/ 2147483646 w 792"/>
              <a:gd name="T7" fmla="*/ 2147483646 h 388"/>
              <a:gd name="T8" fmla="*/ 2147483646 w 792"/>
              <a:gd name="T9" fmla="*/ 2147483646 h 388"/>
              <a:gd name="T10" fmla="*/ 2147483646 w 792"/>
              <a:gd name="T11" fmla="*/ 2147483646 h 388"/>
              <a:gd name="T12" fmla="*/ 2147483646 w 792"/>
              <a:gd name="T13" fmla="*/ 2147483646 h 388"/>
              <a:gd name="T14" fmla="*/ 2147483646 w 792"/>
              <a:gd name="T15" fmla="*/ 2147483646 h 388"/>
              <a:gd name="T16" fmla="*/ 2147483646 w 792"/>
              <a:gd name="T17" fmla="*/ 2147483646 h 388"/>
              <a:gd name="T18" fmla="*/ 2147483646 w 792"/>
              <a:gd name="T19" fmla="*/ 2147483646 h 388"/>
              <a:gd name="T20" fmla="*/ 2147483646 w 792"/>
              <a:gd name="T21" fmla="*/ 2147483646 h 388"/>
              <a:gd name="T22" fmla="*/ 2147483646 w 792"/>
              <a:gd name="T23" fmla="*/ 2147483646 h 388"/>
              <a:gd name="T24" fmla="*/ 2147483646 w 792"/>
              <a:gd name="T25" fmla="*/ 2147483646 h 388"/>
              <a:gd name="T26" fmla="*/ 2147483646 w 792"/>
              <a:gd name="T27" fmla="*/ 2147483646 h 388"/>
              <a:gd name="T28" fmla="*/ 2147483646 w 792"/>
              <a:gd name="T29" fmla="*/ 2147483646 h 388"/>
              <a:gd name="T30" fmla="*/ 2147483646 w 792"/>
              <a:gd name="T31" fmla="*/ 2147483646 h 388"/>
              <a:gd name="T32" fmla="*/ 2147483646 w 792"/>
              <a:gd name="T33" fmla="*/ 2147483646 h 3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
              <a:gd name="T52" fmla="*/ 0 h 388"/>
              <a:gd name="T53" fmla="*/ 792 w 792"/>
              <a:gd name="T54" fmla="*/ 388 h 3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 h="388">
                <a:moveTo>
                  <a:pt x="0" y="388"/>
                </a:moveTo>
                <a:lnTo>
                  <a:pt x="268" y="388"/>
                </a:lnTo>
                <a:lnTo>
                  <a:pt x="268" y="268"/>
                </a:lnTo>
                <a:lnTo>
                  <a:pt x="492" y="268"/>
                </a:lnTo>
                <a:cubicBezTo>
                  <a:pt x="489" y="260"/>
                  <a:pt x="487" y="260"/>
                  <a:pt x="484" y="252"/>
                </a:cubicBezTo>
                <a:cubicBezTo>
                  <a:pt x="483" y="248"/>
                  <a:pt x="480" y="240"/>
                  <a:pt x="480" y="240"/>
                </a:cubicBezTo>
                <a:cubicBezTo>
                  <a:pt x="484" y="224"/>
                  <a:pt x="487" y="214"/>
                  <a:pt x="496" y="200"/>
                </a:cubicBezTo>
                <a:cubicBezTo>
                  <a:pt x="488" y="139"/>
                  <a:pt x="491" y="161"/>
                  <a:pt x="440" y="144"/>
                </a:cubicBezTo>
                <a:cubicBezTo>
                  <a:pt x="431" y="118"/>
                  <a:pt x="424" y="116"/>
                  <a:pt x="448" y="104"/>
                </a:cubicBezTo>
                <a:cubicBezTo>
                  <a:pt x="476" y="90"/>
                  <a:pt x="443" y="100"/>
                  <a:pt x="476" y="92"/>
                </a:cubicBezTo>
                <a:lnTo>
                  <a:pt x="616" y="92"/>
                </a:lnTo>
                <a:lnTo>
                  <a:pt x="616" y="16"/>
                </a:lnTo>
                <a:cubicBezTo>
                  <a:pt x="616" y="0"/>
                  <a:pt x="626" y="7"/>
                  <a:pt x="636" y="8"/>
                </a:cubicBezTo>
                <a:lnTo>
                  <a:pt x="700" y="12"/>
                </a:lnTo>
                <a:lnTo>
                  <a:pt x="700" y="88"/>
                </a:lnTo>
                <a:cubicBezTo>
                  <a:pt x="708" y="126"/>
                  <a:pt x="700" y="100"/>
                  <a:pt x="736" y="112"/>
                </a:cubicBezTo>
                <a:cubicBezTo>
                  <a:pt x="775" y="99"/>
                  <a:pt x="759" y="105"/>
                  <a:pt x="792" y="88"/>
                </a:cubicBez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150" name="Freeform 276">
            <a:extLst>
              <a:ext uri="{FF2B5EF4-FFF2-40B4-BE49-F238E27FC236}">
                <a16:creationId xmlns:a16="http://schemas.microsoft.com/office/drawing/2014/main" id="{2AF878E9-F05F-1866-EFAA-1330DC064B27}"/>
              </a:ext>
            </a:extLst>
          </p:cNvPr>
          <p:cNvSpPr>
            <a:spLocks/>
          </p:cNvSpPr>
          <p:nvPr/>
        </p:nvSpPr>
        <p:spPr bwMode="auto">
          <a:xfrm>
            <a:off x="6043613" y="2922985"/>
            <a:ext cx="714375" cy="456009"/>
          </a:xfrm>
          <a:custGeom>
            <a:avLst/>
            <a:gdLst>
              <a:gd name="T0" fmla="*/ 0 w 10000"/>
              <a:gd name="T1" fmla="*/ 2147483646 h 10614"/>
              <a:gd name="T2" fmla="*/ 2147483646 w 10000"/>
              <a:gd name="T3" fmla="*/ 2147483646 h 10614"/>
              <a:gd name="T4" fmla="*/ 2147483646 w 10000"/>
              <a:gd name="T5" fmla="*/ 2147483646 h 10614"/>
              <a:gd name="T6" fmla="*/ 2147483646 w 10000"/>
              <a:gd name="T7" fmla="*/ 2147483646 h 10614"/>
              <a:gd name="T8" fmla="*/ 2147483646 w 10000"/>
              <a:gd name="T9" fmla="*/ 2147483646 h 10614"/>
              <a:gd name="T10" fmla="*/ 2147483646 w 10000"/>
              <a:gd name="T11" fmla="*/ 2147483646 h 10614"/>
              <a:gd name="T12" fmla="*/ 2147483646 w 10000"/>
              <a:gd name="T13" fmla="*/ 0 h 106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0" h="10614">
                <a:moveTo>
                  <a:pt x="0" y="1644"/>
                </a:moveTo>
                <a:lnTo>
                  <a:pt x="3733" y="1644"/>
                </a:lnTo>
                <a:lnTo>
                  <a:pt x="3733" y="5409"/>
                </a:lnTo>
                <a:cubicBezTo>
                  <a:pt x="3717" y="6102"/>
                  <a:pt x="3583" y="4883"/>
                  <a:pt x="3567" y="5741"/>
                </a:cubicBezTo>
                <a:lnTo>
                  <a:pt x="3567" y="10614"/>
                </a:lnTo>
                <a:lnTo>
                  <a:pt x="10000" y="10337"/>
                </a:lnTo>
                <a:cubicBezTo>
                  <a:pt x="9965" y="7096"/>
                  <a:pt x="9983" y="3241"/>
                  <a:pt x="9948" y="0"/>
                </a:cubicBez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2" name="AutoShape 283">
            <a:extLst>
              <a:ext uri="{FF2B5EF4-FFF2-40B4-BE49-F238E27FC236}">
                <a16:creationId xmlns:a16="http://schemas.microsoft.com/office/drawing/2014/main" id="{86181CEE-12CA-4288-B6A7-A3253FFDD169}"/>
              </a:ext>
            </a:extLst>
          </p:cNvPr>
          <p:cNvSpPr>
            <a:spLocks noChangeArrowheads="1"/>
          </p:cNvSpPr>
          <p:nvPr/>
        </p:nvSpPr>
        <p:spPr bwMode="auto">
          <a:xfrm>
            <a:off x="4667250" y="5772150"/>
            <a:ext cx="110729" cy="16787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332" name="AutoShape 284">
            <a:extLst>
              <a:ext uri="{FF2B5EF4-FFF2-40B4-BE49-F238E27FC236}">
                <a16:creationId xmlns:a16="http://schemas.microsoft.com/office/drawing/2014/main" id="{8CEFE5A5-3946-9A8A-CB24-D0C6F91A525B}"/>
              </a:ext>
            </a:extLst>
          </p:cNvPr>
          <p:cNvSpPr>
            <a:spLocks noChangeArrowheads="1"/>
          </p:cNvSpPr>
          <p:nvPr/>
        </p:nvSpPr>
        <p:spPr bwMode="auto">
          <a:xfrm>
            <a:off x="4620816" y="5500688"/>
            <a:ext cx="207169" cy="17145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sz="1350">
              <a:latin typeface="Arial" charset="0"/>
            </a:endParaRPr>
          </a:p>
        </p:txBody>
      </p:sp>
      <p:sp>
        <p:nvSpPr>
          <p:cNvPr id="2153" name="Text Box 285">
            <a:extLst>
              <a:ext uri="{FF2B5EF4-FFF2-40B4-BE49-F238E27FC236}">
                <a16:creationId xmlns:a16="http://schemas.microsoft.com/office/drawing/2014/main" id="{0BB1F20A-7728-58FD-296A-E181C406EFEA}"/>
              </a:ext>
            </a:extLst>
          </p:cNvPr>
          <p:cNvSpPr txBox="1">
            <a:spLocks noChangeArrowheads="1"/>
          </p:cNvSpPr>
          <p:nvPr/>
        </p:nvSpPr>
        <p:spPr bwMode="auto">
          <a:xfrm>
            <a:off x="5067300" y="5486400"/>
            <a:ext cx="69602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50" b="1"/>
              <a:t>Area Office</a:t>
            </a:r>
          </a:p>
        </p:txBody>
      </p:sp>
      <p:sp>
        <p:nvSpPr>
          <p:cNvPr id="2154" name="AutoShape 295">
            <a:extLst>
              <a:ext uri="{FF2B5EF4-FFF2-40B4-BE49-F238E27FC236}">
                <a16:creationId xmlns:a16="http://schemas.microsoft.com/office/drawing/2014/main" id="{CB5A425B-A200-5D84-45F5-F0DAF7D79A10}"/>
              </a:ext>
            </a:extLst>
          </p:cNvPr>
          <p:cNvSpPr>
            <a:spLocks noChangeArrowheads="1"/>
          </p:cNvSpPr>
          <p:nvPr/>
        </p:nvSpPr>
        <p:spPr bwMode="auto">
          <a:xfrm>
            <a:off x="4438650" y="4800600"/>
            <a:ext cx="82154" cy="11072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344" name="AutoShape 296">
            <a:extLst>
              <a:ext uri="{FF2B5EF4-FFF2-40B4-BE49-F238E27FC236}">
                <a16:creationId xmlns:a16="http://schemas.microsoft.com/office/drawing/2014/main" id="{8BC8EB32-2110-54EE-FBD1-FE39DEBD049B}"/>
              </a:ext>
            </a:extLst>
          </p:cNvPr>
          <p:cNvSpPr>
            <a:spLocks noChangeArrowheads="1"/>
          </p:cNvSpPr>
          <p:nvPr/>
        </p:nvSpPr>
        <p:spPr bwMode="auto">
          <a:xfrm>
            <a:off x="6781800" y="4914900"/>
            <a:ext cx="150019" cy="11430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sz="1350">
              <a:latin typeface="Arial" charset="0"/>
            </a:endParaRPr>
          </a:p>
        </p:txBody>
      </p:sp>
      <p:sp>
        <p:nvSpPr>
          <p:cNvPr id="2156" name="Text Box 300">
            <a:extLst>
              <a:ext uri="{FF2B5EF4-FFF2-40B4-BE49-F238E27FC236}">
                <a16:creationId xmlns:a16="http://schemas.microsoft.com/office/drawing/2014/main" id="{B49EB5E9-5CA2-04C6-37C4-A58CC7F898E8}"/>
              </a:ext>
            </a:extLst>
          </p:cNvPr>
          <p:cNvSpPr txBox="1">
            <a:spLocks noChangeArrowheads="1"/>
          </p:cNvSpPr>
          <p:nvPr/>
        </p:nvSpPr>
        <p:spPr bwMode="auto">
          <a:xfrm>
            <a:off x="5063729" y="5762625"/>
            <a:ext cx="91082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50" b="1"/>
              <a:t>Sub-Area Office</a:t>
            </a:r>
          </a:p>
        </p:txBody>
      </p:sp>
      <p:sp>
        <p:nvSpPr>
          <p:cNvPr id="2157" name="AutoShape 304">
            <a:extLst>
              <a:ext uri="{FF2B5EF4-FFF2-40B4-BE49-F238E27FC236}">
                <a16:creationId xmlns:a16="http://schemas.microsoft.com/office/drawing/2014/main" id="{1E846A5B-5A5D-37B9-F689-FF48CA4255C4}"/>
              </a:ext>
            </a:extLst>
          </p:cNvPr>
          <p:cNvSpPr>
            <a:spLocks noChangeArrowheads="1"/>
          </p:cNvSpPr>
          <p:nvPr/>
        </p:nvSpPr>
        <p:spPr bwMode="auto">
          <a:xfrm>
            <a:off x="5981700" y="3886200"/>
            <a:ext cx="82154" cy="11072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158" name="AutoShape 306">
            <a:extLst>
              <a:ext uri="{FF2B5EF4-FFF2-40B4-BE49-F238E27FC236}">
                <a16:creationId xmlns:a16="http://schemas.microsoft.com/office/drawing/2014/main" id="{C61DF409-D181-49E0-FF18-FE51FE67FE30}"/>
              </a:ext>
            </a:extLst>
          </p:cNvPr>
          <p:cNvSpPr>
            <a:spLocks noChangeArrowheads="1"/>
          </p:cNvSpPr>
          <p:nvPr/>
        </p:nvSpPr>
        <p:spPr bwMode="auto">
          <a:xfrm>
            <a:off x="7581900" y="3657600"/>
            <a:ext cx="82154" cy="11072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159" name="AutoShape 310">
            <a:extLst>
              <a:ext uri="{FF2B5EF4-FFF2-40B4-BE49-F238E27FC236}">
                <a16:creationId xmlns:a16="http://schemas.microsoft.com/office/drawing/2014/main" id="{1C554403-DC9A-39E1-2140-DD3F2CD02E59}"/>
              </a:ext>
            </a:extLst>
          </p:cNvPr>
          <p:cNvSpPr>
            <a:spLocks noChangeArrowheads="1"/>
          </p:cNvSpPr>
          <p:nvPr/>
        </p:nvSpPr>
        <p:spPr bwMode="auto">
          <a:xfrm>
            <a:off x="5410200" y="3200400"/>
            <a:ext cx="82154" cy="11072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359" name="AutoShape 311">
            <a:extLst>
              <a:ext uri="{FF2B5EF4-FFF2-40B4-BE49-F238E27FC236}">
                <a16:creationId xmlns:a16="http://schemas.microsoft.com/office/drawing/2014/main" id="{6E5F7D53-A75B-0A24-8A96-D26FC63F69D3}"/>
              </a:ext>
            </a:extLst>
          </p:cNvPr>
          <p:cNvSpPr>
            <a:spLocks noChangeArrowheads="1"/>
          </p:cNvSpPr>
          <p:nvPr/>
        </p:nvSpPr>
        <p:spPr bwMode="auto">
          <a:xfrm>
            <a:off x="5924550" y="1828800"/>
            <a:ext cx="150019" cy="11430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sz="1350">
              <a:latin typeface="Arial" charset="0"/>
            </a:endParaRPr>
          </a:p>
        </p:txBody>
      </p:sp>
      <p:sp>
        <p:nvSpPr>
          <p:cNvPr id="2161" name="AutoShape 313">
            <a:extLst>
              <a:ext uri="{FF2B5EF4-FFF2-40B4-BE49-F238E27FC236}">
                <a16:creationId xmlns:a16="http://schemas.microsoft.com/office/drawing/2014/main" id="{7345B48F-979F-E453-FDBC-4E1E121C11D3}"/>
              </a:ext>
            </a:extLst>
          </p:cNvPr>
          <p:cNvSpPr>
            <a:spLocks noChangeArrowheads="1"/>
          </p:cNvSpPr>
          <p:nvPr/>
        </p:nvSpPr>
        <p:spPr bwMode="auto">
          <a:xfrm>
            <a:off x="5410200" y="2171700"/>
            <a:ext cx="82154" cy="11072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367" name="AutoShape 319">
            <a:extLst>
              <a:ext uri="{FF2B5EF4-FFF2-40B4-BE49-F238E27FC236}">
                <a16:creationId xmlns:a16="http://schemas.microsoft.com/office/drawing/2014/main" id="{85FB73E9-D5A0-8D94-0072-9FA8BE3C6F23}"/>
              </a:ext>
            </a:extLst>
          </p:cNvPr>
          <p:cNvSpPr>
            <a:spLocks noChangeArrowheads="1"/>
          </p:cNvSpPr>
          <p:nvPr/>
        </p:nvSpPr>
        <p:spPr bwMode="auto">
          <a:xfrm>
            <a:off x="7067550" y="2343150"/>
            <a:ext cx="150019" cy="11430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sz="1350">
              <a:latin typeface="Arial" charset="0"/>
            </a:endParaRPr>
          </a:p>
        </p:txBody>
      </p:sp>
      <p:sp>
        <p:nvSpPr>
          <p:cNvPr id="2163" name="AutoShape 320">
            <a:extLst>
              <a:ext uri="{FF2B5EF4-FFF2-40B4-BE49-F238E27FC236}">
                <a16:creationId xmlns:a16="http://schemas.microsoft.com/office/drawing/2014/main" id="{A6A45625-BF8E-577B-BAC5-B1589AE0C7F6}"/>
              </a:ext>
            </a:extLst>
          </p:cNvPr>
          <p:cNvSpPr>
            <a:spLocks noChangeArrowheads="1"/>
          </p:cNvSpPr>
          <p:nvPr/>
        </p:nvSpPr>
        <p:spPr bwMode="auto">
          <a:xfrm>
            <a:off x="7666435" y="862012"/>
            <a:ext cx="82153" cy="11072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164" name="Text Box 325">
            <a:extLst>
              <a:ext uri="{FF2B5EF4-FFF2-40B4-BE49-F238E27FC236}">
                <a16:creationId xmlns:a16="http://schemas.microsoft.com/office/drawing/2014/main" id="{9D7229A7-D199-1EBE-0EEA-9DB0DA956F2F}"/>
              </a:ext>
            </a:extLst>
          </p:cNvPr>
          <p:cNvSpPr txBox="1">
            <a:spLocks noChangeArrowheads="1"/>
          </p:cNvSpPr>
          <p:nvPr/>
        </p:nvSpPr>
        <p:spPr bwMode="auto">
          <a:xfrm>
            <a:off x="3913585" y="88106"/>
            <a:ext cx="1771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50">
                <a:latin typeface="Broadway" panose="04040905080B02020502" pitchFamily="82" charset="0"/>
              </a:rPr>
              <a:t>Mississippi USDA, RD</a:t>
            </a:r>
          </a:p>
          <a:p>
            <a:pPr eaLnBrk="1" hangingPunct="1">
              <a:spcBef>
                <a:spcPct val="0"/>
              </a:spcBef>
              <a:buFontTx/>
              <a:buNone/>
            </a:pPr>
            <a:r>
              <a:rPr lang="en-US" altLang="en-US" sz="1050">
                <a:latin typeface="Broadway" panose="04040905080B02020502" pitchFamily="82" charset="0"/>
              </a:rPr>
              <a:t>Team Concept</a:t>
            </a:r>
          </a:p>
        </p:txBody>
      </p:sp>
      <p:sp>
        <p:nvSpPr>
          <p:cNvPr id="2165" name="Text Box 326">
            <a:extLst>
              <a:ext uri="{FF2B5EF4-FFF2-40B4-BE49-F238E27FC236}">
                <a16:creationId xmlns:a16="http://schemas.microsoft.com/office/drawing/2014/main" id="{99E23DB4-F9F1-DA0D-3AAD-417D520BE0F0}"/>
              </a:ext>
            </a:extLst>
          </p:cNvPr>
          <p:cNvSpPr txBox="1">
            <a:spLocks noChangeArrowheads="1"/>
          </p:cNvSpPr>
          <p:nvPr/>
        </p:nvSpPr>
        <p:spPr bwMode="auto">
          <a:xfrm>
            <a:off x="4026694" y="6371035"/>
            <a:ext cx="4691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166" name="Text Box 327">
            <a:extLst>
              <a:ext uri="{FF2B5EF4-FFF2-40B4-BE49-F238E27FC236}">
                <a16:creationId xmlns:a16="http://schemas.microsoft.com/office/drawing/2014/main" id="{160E624A-7A63-3311-C2D2-7BA9DD46DB16}"/>
              </a:ext>
            </a:extLst>
          </p:cNvPr>
          <p:cNvSpPr txBox="1">
            <a:spLocks noChangeArrowheads="1"/>
          </p:cNvSpPr>
          <p:nvPr/>
        </p:nvSpPr>
        <p:spPr bwMode="auto">
          <a:xfrm>
            <a:off x="3981450" y="6400800"/>
            <a:ext cx="5143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350"/>
          </a:p>
        </p:txBody>
      </p:sp>
      <p:sp>
        <p:nvSpPr>
          <p:cNvPr id="2167" name="Text Box 341">
            <a:extLst>
              <a:ext uri="{FF2B5EF4-FFF2-40B4-BE49-F238E27FC236}">
                <a16:creationId xmlns:a16="http://schemas.microsoft.com/office/drawing/2014/main" id="{B8B848C9-E8CB-1A1E-E803-6806D5242EE3}"/>
              </a:ext>
            </a:extLst>
          </p:cNvPr>
          <p:cNvSpPr txBox="1">
            <a:spLocks noChangeArrowheads="1"/>
          </p:cNvSpPr>
          <p:nvPr/>
        </p:nvSpPr>
        <p:spPr bwMode="auto">
          <a:xfrm>
            <a:off x="6781800" y="5143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05</a:t>
            </a:r>
          </a:p>
        </p:txBody>
      </p:sp>
      <p:sp>
        <p:nvSpPr>
          <p:cNvPr id="2168" name="Text Box 342">
            <a:extLst>
              <a:ext uri="{FF2B5EF4-FFF2-40B4-BE49-F238E27FC236}">
                <a16:creationId xmlns:a16="http://schemas.microsoft.com/office/drawing/2014/main" id="{F6E2CC28-3D27-F6A8-8E17-14DCBCD953C5}"/>
              </a:ext>
            </a:extLst>
          </p:cNvPr>
          <p:cNvSpPr txBox="1">
            <a:spLocks noChangeArrowheads="1"/>
          </p:cNvSpPr>
          <p:nvPr/>
        </p:nvSpPr>
        <p:spPr bwMode="auto">
          <a:xfrm>
            <a:off x="7124700" y="4572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70</a:t>
            </a:r>
          </a:p>
        </p:txBody>
      </p:sp>
      <p:sp>
        <p:nvSpPr>
          <p:cNvPr id="2169" name="Text Box 343">
            <a:extLst>
              <a:ext uri="{FF2B5EF4-FFF2-40B4-BE49-F238E27FC236}">
                <a16:creationId xmlns:a16="http://schemas.microsoft.com/office/drawing/2014/main" id="{54F7CA47-FE9F-060E-E5C5-4707B2247185}"/>
              </a:ext>
            </a:extLst>
          </p:cNvPr>
          <p:cNvSpPr txBox="1">
            <a:spLocks noChangeArrowheads="1"/>
          </p:cNvSpPr>
          <p:nvPr/>
        </p:nvSpPr>
        <p:spPr bwMode="auto">
          <a:xfrm>
            <a:off x="7581900" y="3429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02</a:t>
            </a:r>
          </a:p>
        </p:txBody>
      </p:sp>
      <p:sp>
        <p:nvSpPr>
          <p:cNvPr id="2170" name="Text Box 344">
            <a:extLst>
              <a:ext uri="{FF2B5EF4-FFF2-40B4-BE49-F238E27FC236}">
                <a16:creationId xmlns:a16="http://schemas.microsoft.com/office/drawing/2014/main" id="{D592CCCF-51BB-7A4C-3E0F-156BF29D671C}"/>
              </a:ext>
            </a:extLst>
          </p:cNvPr>
          <p:cNvSpPr txBox="1">
            <a:spLocks noChangeArrowheads="1"/>
          </p:cNvSpPr>
          <p:nvPr/>
        </p:nvSpPr>
        <p:spPr bwMode="auto">
          <a:xfrm>
            <a:off x="7810500" y="8572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71</a:t>
            </a:r>
          </a:p>
        </p:txBody>
      </p:sp>
      <p:sp>
        <p:nvSpPr>
          <p:cNvPr id="2171" name="Text Box 345">
            <a:extLst>
              <a:ext uri="{FF2B5EF4-FFF2-40B4-BE49-F238E27FC236}">
                <a16:creationId xmlns:a16="http://schemas.microsoft.com/office/drawing/2014/main" id="{A010CD40-9E15-8701-AF32-CB8A18CF1562}"/>
              </a:ext>
            </a:extLst>
          </p:cNvPr>
          <p:cNvSpPr txBox="1">
            <a:spLocks noChangeArrowheads="1"/>
          </p:cNvSpPr>
          <p:nvPr/>
        </p:nvSpPr>
        <p:spPr bwMode="auto">
          <a:xfrm>
            <a:off x="7410450" y="8001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59</a:t>
            </a:r>
          </a:p>
        </p:txBody>
      </p:sp>
      <p:sp>
        <p:nvSpPr>
          <p:cNvPr id="2172" name="Text Box 346">
            <a:extLst>
              <a:ext uri="{FF2B5EF4-FFF2-40B4-BE49-F238E27FC236}">
                <a16:creationId xmlns:a16="http://schemas.microsoft.com/office/drawing/2014/main" id="{2E4AD95B-294C-04CB-DEB6-12426B383ADB}"/>
              </a:ext>
            </a:extLst>
          </p:cNvPr>
          <p:cNvSpPr txBox="1">
            <a:spLocks noChangeArrowheads="1"/>
          </p:cNvSpPr>
          <p:nvPr/>
        </p:nvSpPr>
        <p:spPr bwMode="auto">
          <a:xfrm>
            <a:off x="6838950" y="9715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73</a:t>
            </a:r>
          </a:p>
        </p:txBody>
      </p:sp>
      <p:sp>
        <p:nvSpPr>
          <p:cNvPr id="2173" name="Text Box 347">
            <a:extLst>
              <a:ext uri="{FF2B5EF4-FFF2-40B4-BE49-F238E27FC236}">
                <a16:creationId xmlns:a16="http://schemas.microsoft.com/office/drawing/2014/main" id="{88782728-91E7-4E2D-B70F-13CF19E3918D}"/>
              </a:ext>
            </a:extLst>
          </p:cNvPr>
          <p:cNvSpPr txBox="1">
            <a:spLocks noChangeArrowheads="1"/>
          </p:cNvSpPr>
          <p:nvPr/>
        </p:nvSpPr>
        <p:spPr bwMode="auto">
          <a:xfrm>
            <a:off x="7010400" y="10858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58</a:t>
            </a:r>
          </a:p>
        </p:txBody>
      </p:sp>
      <p:sp>
        <p:nvSpPr>
          <p:cNvPr id="2174" name="Text Box 348">
            <a:extLst>
              <a:ext uri="{FF2B5EF4-FFF2-40B4-BE49-F238E27FC236}">
                <a16:creationId xmlns:a16="http://schemas.microsoft.com/office/drawing/2014/main" id="{694668F3-3E26-FD7F-82E7-66F8F29AC663}"/>
              </a:ext>
            </a:extLst>
          </p:cNvPr>
          <p:cNvSpPr txBox="1">
            <a:spLocks noChangeArrowheads="1"/>
          </p:cNvSpPr>
          <p:nvPr/>
        </p:nvSpPr>
        <p:spPr bwMode="auto">
          <a:xfrm>
            <a:off x="7353300" y="9144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41</a:t>
            </a:r>
          </a:p>
        </p:txBody>
      </p:sp>
      <p:sp>
        <p:nvSpPr>
          <p:cNvPr id="2175" name="Text Box 349">
            <a:extLst>
              <a:ext uri="{FF2B5EF4-FFF2-40B4-BE49-F238E27FC236}">
                <a16:creationId xmlns:a16="http://schemas.microsoft.com/office/drawing/2014/main" id="{88194DA7-65B6-981A-1635-D361CFD4D002}"/>
              </a:ext>
            </a:extLst>
          </p:cNvPr>
          <p:cNvSpPr txBox="1">
            <a:spLocks noChangeArrowheads="1"/>
          </p:cNvSpPr>
          <p:nvPr/>
        </p:nvSpPr>
        <p:spPr bwMode="auto">
          <a:xfrm>
            <a:off x="7810500" y="11430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29</a:t>
            </a:r>
          </a:p>
        </p:txBody>
      </p:sp>
      <p:sp>
        <p:nvSpPr>
          <p:cNvPr id="2176" name="Text Box 350">
            <a:extLst>
              <a:ext uri="{FF2B5EF4-FFF2-40B4-BE49-F238E27FC236}">
                <a16:creationId xmlns:a16="http://schemas.microsoft.com/office/drawing/2014/main" id="{EEF7ADE4-0100-20A0-A2DA-443B716FCB2D}"/>
              </a:ext>
            </a:extLst>
          </p:cNvPr>
          <p:cNvSpPr txBox="1">
            <a:spLocks noChangeArrowheads="1"/>
          </p:cNvSpPr>
          <p:nvPr/>
        </p:nvSpPr>
        <p:spPr bwMode="auto">
          <a:xfrm>
            <a:off x="6610350" y="14287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07</a:t>
            </a:r>
          </a:p>
        </p:txBody>
      </p:sp>
      <p:sp>
        <p:nvSpPr>
          <p:cNvPr id="2177" name="Text Box 351">
            <a:extLst>
              <a:ext uri="{FF2B5EF4-FFF2-40B4-BE49-F238E27FC236}">
                <a16:creationId xmlns:a16="http://schemas.microsoft.com/office/drawing/2014/main" id="{2CD468C5-F363-49CB-8132-90EE15821A4F}"/>
              </a:ext>
            </a:extLst>
          </p:cNvPr>
          <p:cNvSpPr txBox="1">
            <a:spLocks noChangeArrowheads="1"/>
          </p:cNvSpPr>
          <p:nvPr/>
        </p:nvSpPr>
        <p:spPr bwMode="auto">
          <a:xfrm>
            <a:off x="6953250" y="17145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09</a:t>
            </a:r>
          </a:p>
        </p:txBody>
      </p:sp>
      <p:sp>
        <p:nvSpPr>
          <p:cNvPr id="2178" name="Text Box 352">
            <a:extLst>
              <a:ext uri="{FF2B5EF4-FFF2-40B4-BE49-F238E27FC236}">
                <a16:creationId xmlns:a16="http://schemas.microsoft.com/office/drawing/2014/main" id="{CB8922C4-8FE9-730D-FBD6-03257561D071}"/>
              </a:ext>
            </a:extLst>
          </p:cNvPr>
          <p:cNvSpPr txBox="1">
            <a:spLocks noChangeArrowheads="1"/>
          </p:cNvSpPr>
          <p:nvPr/>
        </p:nvSpPr>
        <p:spPr bwMode="auto">
          <a:xfrm>
            <a:off x="7524750" y="17145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48</a:t>
            </a:r>
          </a:p>
        </p:txBody>
      </p:sp>
      <p:sp>
        <p:nvSpPr>
          <p:cNvPr id="2179" name="Text Box 353">
            <a:extLst>
              <a:ext uri="{FF2B5EF4-FFF2-40B4-BE49-F238E27FC236}">
                <a16:creationId xmlns:a16="http://schemas.microsoft.com/office/drawing/2014/main" id="{5910D1F8-74CB-0279-75FF-2F6E5F4FBC4A}"/>
              </a:ext>
            </a:extLst>
          </p:cNvPr>
          <p:cNvSpPr txBox="1">
            <a:spLocks noChangeArrowheads="1"/>
          </p:cNvSpPr>
          <p:nvPr/>
        </p:nvSpPr>
        <p:spPr bwMode="auto">
          <a:xfrm>
            <a:off x="6610350" y="20574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78</a:t>
            </a:r>
          </a:p>
        </p:txBody>
      </p:sp>
      <p:sp>
        <p:nvSpPr>
          <p:cNvPr id="2180" name="Text Box 354">
            <a:extLst>
              <a:ext uri="{FF2B5EF4-FFF2-40B4-BE49-F238E27FC236}">
                <a16:creationId xmlns:a16="http://schemas.microsoft.com/office/drawing/2014/main" id="{42C5D0D4-B430-2344-9CC4-A600B558C23B}"/>
              </a:ext>
            </a:extLst>
          </p:cNvPr>
          <p:cNvSpPr txBox="1">
            <a:spLocks noChangeArrowheads="1"/>
          </p:cNvSpPr>
          <p:nvPr/>
        </p:nvSpPr>
        <p:spPr bwMode="auto">
          <a:xfrm>
            <a:off x="7467600" y="20002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13</a:t>
            </a:r>
          </a:p>
        </p:txBody>
      </p:sp>
      <p:sp>
        <p:nvSpPr>
          <p:cNvPr id="2181" name="Text Box 355">
            <a:extLst>
              <a:ext uri="{FF2B5EF4-FFF2-40B4-BE49-F238E27FC236}">
                <a16:creationId xmlns:a16="http://schemas.microsoft.com/office/drawing/2014/main" id="{6BBB8AF3-F3F9-C7B2-F87F-4D4CE3641B6D}"/>
              </a:ext>
            </a:extLst>
          </p:cNvPr>
          <p:cNvSpPr txBox="1">
            <a:spLocks noChangeArrowheads="1"/>
          </p:cNvSpPr>
          <p:nvPr/>
        </p:nvSpPr>
        <p:spPr bwMode="auto">
          <a:xfrm>
            <a:off x="7581900" y="23431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44</a:t>
            </a:r>
          </a:p>
        </p:txBody>
      </p:sp>
      <p:sp>
        <p:nvSpPr>
          <p:cNvPr id="2182" name="Text Box 356">
            <a:extLst>
              <a:ext uri="{FF2B5EF4-FFF2-40B4-BE49-F238E27FC236}">
                <a16:creationId xmlns:a16="http://schemas.microsoft.com/office/drawing/2014/main" id="{22CFB879-177A-A8A3-52BF-4426959F63FA}"/>
              </a:ext>
            </a:extLst>
          </p:cNvPr>
          <p:cNvSpPr txBox="1">
            <a:spLocks noChangeArrowheads="1"/>
          </p:cNvSpPr>
          <p:nvPr/>
        </p:nvSpPr>
        <p:spPr bwMode="auto">
          <a:xfrm>
            <a:off x="7239000" y="21145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53</a:t>
            </a:r>
          </a:p>
        </p:txBody>
      </p:sp>
      <p:sp>
        <p:nvSpPr>
          <p:cNvPr id="2183" name="Text Box 357">
            <a:extLst>
              <a:ext uri="{FF2B5EF4-FFF2-40B4-BE49-F238E27FC236}">
                <a16:creationId xmlns:a16="http://schemas.microsoft.com/office/drawing/2014/main" id="{A4B1AF36-AE21-2DF7-5CEE-562A6FBF9D3B}"/>
              </a:ext>
            </a:extLst>
          </p:cNvPr>
          <p:cNvSpPr txBox="1">
            <a:spLocks noChangeArrowheads="1"/>
          </p:cNvSpPr>
          <p:nvPr/>
        </p:nvSpPr>
        <p:spPr bwMode="auto">
          <a:xfrm>
            <a:off x="6610350" y="22860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10</a:t>
            </a:r>
          </a:p>
        </p:txBody>
      </p:sp>
      <p:sp>
        <p:nvSpPr>
          <p:cNvPr id="2184" name="Text Box 358">
            <a:extLst>
              <a:ext uri="{FF2B5EF4-FFF2-40B4-BE49-F238E27FC236}">
                <a16:creationId xmlns:a16="http://schemas.microsoft.com/office/drawing/2014/main" id="{93A4A3A7-9DBC-BF3C-DED4-188758947383}"/>
              </a:ext>
            </a:extLst>
          </p:cNvPr>
          <p:cNvSpPr txBox="1">
            <a:spLocks noChangeArrowheads="1"/>
          </p:cNvSpPr>
          <p:nvPr/>
        </p:nvSpPr>
        <p:spPr bwMode="auto">
          <a:xfrm>
            <a:off x="7067550" y="25146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80</a:t>
            </a:r>
          </a:p>
        </p:txBody>
      </p:sp>
      <p:sp>
        <p:nvSpPr>
          <p:cNvPr id="2185" name="Text Box 359">
            <a:extLst>
              <a:ext uri="{FF2B5EF4-FFF2-40B4-BE49-F238E27FC236}">
                <a16:creationId xmlns:a16="http://schemas.microsoft.com/office/drawing/2014/main" id="{5A0BE07D-3AF2-02B3-0DD0-D0FC5D314505}"/>
              </a:ext>
            </a:extLst>
          </p:cNvPr>
          <p:cNvSpPr txBox="1">
            <a:spLocks noChangeArrowheads="1"/>
          </p:cNvSpPr>
          <p:nvPr/>
        </p:nvSpPr>
        <p:spPr bwMode="auto">
          <a:xfrm>
            <a:off x="7581900" y="26860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52</a:t>
            </a:r>
          </a:p>
        </p:txBody>
      </p:sp>
      <p:sp>
        <p:nvSpPr>
          <p:cNvPr id="2186" name="Text Box 360">
            <a:extLst>
              <a:ext uri="{FF2B5EF4-FFF2-40B4-BE49-F238E27FC236}">
                <a16:creationId xmlns:a16="http://schemas.microsoft.com/office/drawing/2014/main" id="{2D165F69-8A88-EDB4-29C2-C9F70AFAC974}"/>
              </a:ext>
            </a:extLst>
          </p:cNvPr>
          <p:cNvSpPr txBox="1">
            <a:spLocks noChangeArrowheads="1"/>
          </p:cNvSpPr>
          <p:nvPr/>
        </p:nvSpPr>
        <p:spPr bwMode="auto">
          <a:xfrm>
            <a:off x="4953000" y="22288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76</a:t>
            </a:r>
          </a:p>
        </p:txBody>
      </p:sp>
      <p:sp>
        <p:nvSpPr>
          <p:cNvPr id="2187" name="Text Box 361">
            <a:extLst>
              <a:ext uri="{FF2B5EF4-FFF2-40B4-BE49-F238E27FC236}">
                <a16:creationId xmlns:a16="http://schemas.microsoft.com/office/drawing/2014/main" id="{BE5CD9D3-A403-D120-D622-5E90A06CC290}"/>
              </a:ext>
            </a:extLst>
          </p:cNvPr>
          <p:cNvSpPr txBox="1">
            <a:spLocks noChangeArrowheads="1"/>
          </p:cNvSpPr>
          <p:nvPr/>
        </p:nvSpPr>
        <p:spPr bwMode="auto">
          <a:xfrm>
            <a:off x="5295900" y="16002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67</a:t>
            </a:r>
          </a:p>
        </p:txBody>
      </p:sp>
      <p:sp>
        <p:nvSpPr>
          <p:cNvPr id="2188" name="Text Box 362">
            <a:extLst>
              <a:ext uri="{FF2B5EF4-FFF2-40B4-BE49-F238E27FC236}">
                <a16:creationId xmlns:a16="http://schemas.microsoft.com/office/drawing/2014/main" id="{08A7A910-FB81-03D0-DB2D-C773375104E1}"/>
              </a:ext>
            </a:extLst>
          </p:cNvPr>
          <p:cNvSpPr txBox="1">
            <a:spLocks noChangeArrowheads="1"/>
          </p:cNvSpPr>
          <p:nvPr/>
        </p:nvSpPr>
        <p:spPr bwMode="auto">
          <a:xfrm>
            <a:off x="5695950" y="20574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42</a:t>
            </a:r>
          </a:p>
        </p:txBody>
      </p:sp>
      <p:sp>
        <p:nvSpPr>
          <p:cNvPr id="2189" name="Text Box 363">
            <a:extLst>
              <a:ext uri="{FF2B5EF4-FFF2-40B4-BE49-F238E27FC236}">
                <a16:creationId xmlns:a16="http://schemas.microsoft.com/office/drawing/2014/main" id="{096424BB-A6C0-9D1A-C32E-2123EE31B0FE}"/>
              </a:ext>
            </a:extLst>
          </p:cNvPr>
          <p:cNvSpPr txBox="1">
            <a:spLocks noChangeArrowheads="1"/>
          </p:cNvSpPr>
          <p:nvPr/>
        </p:nvSpPr>
        <p:spPr bwMode="auto">
          <a:xfrm>
            <a:off x="6381750" y="17716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22</a:t>
            </a:r>
          </a:p>
        </p:txBody>
      </p:sp>
      <p:sp>
        <p:nvSpPr>
          <p:cNvPr id="2190" name="Text Box 364">
            <a:extLst>
              <a:ext uri="{FF2B5EF4-FFF2-40B4-BE49-F238E27FC236}">
                <a16:creationId xmlns:a16="http://schemas.microsoft.com/office/drawing/2014/main" id="{458419DF-CBF4-97EA-7083-128B843C2D44}"/>
              </a:ext>
            </a:extLst>
          </p:cNvPr>
          <p:cNvSpPr txBox="1">
            <a:spLocks noChangeArrowheads="1"/>
          </p:cNvSpPr>
          <p:nvPr/>
        </p:nvSpPr>
        <p:spPr bwMode="auto">
          <a:xfrm>
            <a:off x="6210300" y="20574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49</a:t>
            </a:r>
          </a:p>
        </p:txBody>
      </p:sp>
      <p:sp>
        <p:nvSpPr>
          <p:cNvPr id="2191" name="Text Box 365">
            <a:extLst>
              <a:ext uri="{FF2B5EF4-FFF2-40B4-BE49-F238E27FC236}">
                <a16:creationId xmlns:a16="http://schemas.microsoft.com/office/drawing/2014/main" id="{D0E82DD8-685D-21B3-18DE-7B7191AF5629}"/>
              </a:ext>
            </a:extLst>
          </p:cNvPr>
          <p:cNvSpPr txBox="1">
            <a:spLocks noChangeArrowheads="1"/>
          </p:cNvSpPr>
          <p:nvPr/>
        </p:nvSpPr>
        <p:spPr bwMode="auto">
          <a:xfrm>
            <a:off x="5981700" y="20574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08</a:t>
            </a:r>
          </a:p>
        </p:txBody>
      </p:sp>
      <p:sp>
        <p:nvSpPr>
          <p:cNvPr id="2192" name="Text Box 366">
            <a:extLst>
              <a:ext uri="{FF2B5EF4-FFF2-40B4-BE49-F238E27FC236}">
                <a16:creationId xmlns:a16="http://schemas.microsoft.com/office/drawing/2014/main" id="{849E5405-4F08-00F4-B558-F18A969D626A}"/>
              </a:ext>
            </a:extLst>
          </p:cNvPr>
          <p:cNvSpPr txBox="1">
            <a:spLocks noChangeArrowheads="1"/>
          </p:cNvSpPr>
          <p:nvPr/>
        </p:nvSpPr>
        <p:spPr bwMode="auto">
          <a:xfrm>
            <a:off x="5067300" y="26860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63</a:t>
            </a:r>
          </a:p>
        </p:txBody>
      </p:sp>
      <p:sp>
        <p:nvSpPr>
          <p:cNvPr id="2193" name="Text Box 367">
            <a:extLst>
              <a:ext uri="{FF2B5EF4-FFF2-40B4-BE49-F238E27FC236}">
                <a16:creationId xmlns:a16="http://schemas.microsoft.com/office/drawing/2014/main" id="{B8BA1EBD-F49B-0FF4-A6F8-80B489FF3D48}"/>
              </a:ext>
            </a:extLst>
          </p:cNvPr>
          <p:cNvSpPr txBox="1">
            <a:spLocks noChangeArrowheads="1"/>
          </p:cNvSpPr>
          <p:nvPr/>
        </p:nvSpPr>
        <p:spPr bwMode="auto">
          <a:xfrm>
            <a:off x="5581650" y="29146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82</a:t>
            </a:r>
          </a:p>
        </p:txBody>
      </p:sp>
      <p:sp>
        <p:nvSpPr>
          <p:cNvPr id="2194" name="Text Box 368">
            <a:extLst>
              <a:ext uri="{FF2B5EF4-FFF2-40B4-BE49-F238E27FC236}">
                <a16:creationId xmlns:a16="http://schemas.microsoft.com/office/drawing/2014/main" id="{5C7367C2-2513-8F4D-9F18-314AC7616156}"/>
              </a:ext>
            </a:extLst>
          </p:cNvPr>
          <p:cNvSpPr txBox="1">
            <a:spLocks noChangeArrowheads="1"/>
          </p:cNvSpPr>
          <p:nvPr/>
        </p:nvSpPr>
        <p:spPr bwMode="auto">
          <a:xfrm>
            <a:off x="5010151" y="3086100"/>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600"/>
          </a:p>
        </p:txBody>
      </p:sp>
      <p:sp>
        <p:nvSpPr>
          <p:cNvPr id="2195" name="Text Box 369">
            <a:extLst>
              <a:ext uri="{FF2B5EF4-FFF2-40B4-BE49-F238E27FC236}">
                <a16:creationId xmlns:a16="http://schemas.microsoft.com/office/drawing/2014/main" id="{3C21CB6D-2AE9-ED85-0563-30A60D80CBC4}"/>
              </a:ext>
            </a:extLst>
          </p:cNvPr>
          <p:cNvSpPr txBox="1">
            <a:spLocks noChangeArrowheads="1"/>
          </p:cNvSpPr>
          <p:nvPr/>
        </p:nvSpPr>
        <p:spPr bwMode="auto">
          <a:xfrm>
            <a:off x="4895850" y="32575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28</a:t>
            </a:r>
          </a:p>
        </p:txBody>
      </p:sp>
      <p:sp>
        <p:nvSpPr>
          <p:cNvPr id="2196" name="Text Box 370">
            <a:extLst>
              <a:ext uri="{FF2B5EF4-FFF2-40B4-BE49-F238E27FC236}">
                <a16:creationId xmlns:a16="http://schemas.microsoft.com/office/drawing/2014/main" id="{EF1477E3-65F4-E4FF-0602-1515EDB69FF1}"/>
              </a:ext>
            </a:extLst>
          </p:cNvPr>
          <p:cNvSpPr txBox="1">
            <a:spLocks noChangeArrowheads="1"/>
          </p:cNvSpPr>
          <p:nvPr/>
        </p:nvSpPr>
        <p:spPr bwMode="auto">
          <a:xfrm>
            <a:off x="5238750" y="25717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27</a:t>
            </a:r>
          </a:p>
        </p:txBody>
      </p:sp>
      <p:sp>
        <p:nvSpPr>
          <p:cNvPr id="2197" name="Text Box 373">
            <a:extLst>
              <a:ext uri="{FF2B5EF4-FFF2-40B4-BE49-F238E27FC236}">
                <a16:creationId xmlns:a16="http://schemas.microsoft.com/office/drawing/2014/main" id="{59CB200D-D8F4-2031-509D-E0CFE7CCC8FD}"/>
              </a:ext>
            </a:extLst>
          </p:cNvPr>
          <p:cNvSpPr txBox="1">
            <a:spLocks noChangeArrowheads="1"/>
          </p:cNvSpPr>
          <p:nvPr/>
        </p:nvSpPr>
        <p:spPr bwMode="auto">
          <a:xfrm>
            <a:off x="5867400" y="27432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26</a:t>
            </a:r>
          </a:p>
        </p:txBody>
      </p:sp>
      <p:sp>
        <p:nvSpPr>
          <p:cNvPr id="2198" name="Text Box 374">
            <a:extLst>
              <a:ext uri="{FF2B5EF4-FFF2-40B4-BE49-F238E27FC236}">
                <a16:creationId xmlns:a16="http://schemas.microsoft.com/office/drawing/2014/main" id="{2ED75439-D7FF-970F-4CC7-81ABD61E85EE}"/>
              </a:ext>
            </a:extLst>
          </p:cNvPr>
          <p:cNvSpPr txBox="1">
            <a:spLocks noChangeArrowheads="1"/>
          </p:cNvSpPr>
          <p:nvPr/>
        </p:nvSpPr>
        <p:spPr bwMode="auto">
          <a:xfrm>
            <a:off x="6438900" y="27432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04</a:t>
            </a:r>
          </a:p>
        </p:txBody>
      </p:sp>
      <p:sp>
        <p:nvSpPr>
          <p:cNvPr id="2199" name="Text Box 375">
            <a:extLst>
              <a:ext uri="{FF2B5EF4-FFF2-40B4-BE49-F238E27FC236}">
                <a16:creationId xmlns:a16="http://schemas.microsoft.com/office/drawing/2014/main" id="{2147FAF9-4BBC-181C-CBAE-2B57453E98F9}"/>
              </a:ext>
            </a:extLst>
          </p:cNvPr>
          <p:cNvSpPr txBox="1">
            <a:spLocks noChangeArrowheads="1"/>
          </p:cNvSpPr>
          <p:nvPr/>
        </p:nvSpPr>
        <p:spPr bwMode="auto">
          <a:xfrm>
            <a:off x="5981700" y="30861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45</a:t>
            </a:r>
          </a:p>
        </p:txBody>
      </p:sp>
      <p:sp>
        <p:nvSpPr>
          <p:cNvPr id="2200" name="Text Box 376">
            <a:extLst>
              <a:ext uri="{FF2B5EF4-FFF2-40B4-BE49-F238E27FC236}">
                <a16:creationId xmlns:a16="http://schemas.microsoft.com/office/drawing/2014/main" id="{0E7CCF85-E56E-91E5-C15C-F056CAE69229}"/>
              </a:ext>
            </a:extLst>
          </p:cNvPr>
          <p:cNvSpPr txBox="1">
            <a:spLocks noChangeArrowheads="1"/>
          </p:cNvSpPr>
          <p:nvPr/>
        </p:nvSpPr>
        <p:spPr bwMode="auto">
          <a:xfrm>
            <a:off x="6381750" y="29718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40</a:t>
            </a:r>
          </a:p>
        </p:txBody>
      </p:sp>
      <p:sp>
        <p:nvSpPr>
          <p:cNvPr id="2201" name="Text Box 377">
            <a:extLst>
              <a:ext uri="{FF2B5EF4-FFF2-40B4-BE49-F238E27FC236}">
                <a16:creationId xmlns:a16="http://schemas.microsoft.com/office/drawing/2014/main" id="{E7EB1EF3-06A5-6B57-06D3-8EE70920C03F}"/>
              </a:ext>
            </a:extLst>
          </p:cNvPr>
          <p:cNvSpPr txBox="1">
            <a:spLocks noChangeArrowheads="1"/>
          </p:cNvSpPr>
          <p:nvPr/>
        </p:nvSpPr>
        <p:spPr bwMode="auto">
          <a:xfrm>
            <a:off x="6838950" y="29146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50</a:t>
            </a:r>
          </a:p>
        </p:txBody>
      </p:sp>
      <p:sp>
        <p:nvSpPr>
          <p:cNvPr id="2202" name="Text Box 378">
            <a:extLst>
              <a:ext uri="{FF2B5EF4-FFF2-40B4-BE49-F238E27FC236}">
                <a16:creationId xmlns:a16="http://schemas.microsoft.com/office/drawing/2014/main" id="{CA90C533-1819-81FC-80A8-D1B8286BB52E}"/>
              </a:ext>
            </a:extLst>
          </p:cNvPr>
          <p:cNvSpPr txBox="1">
            <a:spLocks noChangeArrowheads="1"/>
          </p:cNvSpPr>
          <p:nvPr/>
        </p:nvSpPr>
        <p:spPr bwMode="auto">
          <a:xfrm>
            <a:off x="7239000" y="31432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35</a:t>
            </a:r>
          </a:p>
        </p:txBody>
      </p:sp>
      <p:sp>
        <p:nvSpPr>
          <p:cNvPr id="2203" name="Text Box 379">
            <a:extLst>
              <a:ext uri="{FF2B5EF4-FFF2-40B4-BE49-F238E27FC236}">
                <a16:creationId xmlns:a16="http://schemas.microsoft.com/office/drawing/2014/main" id="{E6FC8DCA-ECAD-33D2-0CBA-AC46BE93216B}"/>
              </a:ext>
            </a:extLst>
          </p:cNvPr>
          <p:cNvSpPr txBox="1">
            <a:spLocks noChangeArrowheads="1"/>
          </p:cNvSpPr>
          <p:nvPr/>
        </p:nvSpPr>
        <p:spPr bwMode="auto">
          <a:xfrm>
            <a:off x="5353050" y="38290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25</a:t>
            </a:r>
          </a:p>
        </p:txBody>
      </p:sp>
      <p:sp>
        <p:nvSpPr>
          <p:cNvPr id="2204" name="Text Box 380">
            <a:extLst>
              <a:ext uri="{FF2B5EF4-FFF2-40B4-BE49-F238E27FC236}">
                <a16:creationId xmlns:a16="http://schemas.microsoft.com/office/drawing/2014/main" id="{57B5CB49-31D4-65B9-7784-D3E8BE6EC9F5}"/>
              </a:ext>
            </a:extLst>
          </p:cNvPr>
          <p:cNvSpPr txBox="1">
            <a:spLocks noChangeArrowheads="1"/>
          </p:cNvSpPr>
          <p:nvPr/>
        </p:nvSpPr>
        <p:spPr bwMode="auto">
          <a:xfrm>
            <a:off x="5981700" y="35433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dirty="0"/>
              <a:t>61</a:t>
            </a:r>
          </a:p>
        </p:txBody>
      </p:sp>
      <p:sp>
        <p:nvSpPr>
          <p:cNvPr id="2205" name="Text Box 381">
            <a:extLst>
              <a:ext uri="{FF2B5EF4-FFF2-40B4-BE49-F238E27FC236}">
                <a16:creationId xmlns:a16="http://schemas.microsoft.com/office/drawing/2014/main" id="{7C21DE21-5BC3-F6D2-B96A-427290B8BBBB}"/>
              </a:ext>
            </a:extLst>
          </p:cNvPr>
          <p:cNvSpPr txBox="1">
            <a:spLocks noChangeArrowheads="1"/>
          </p:cNvSpPr>
          <p:nvPr/>
        </p:nvSpPr>
        <p:spPr bwMode="auto">
          <a:xfrm>
            <a:off x="6438900" y="36004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62</a:t>
            </a:r>
          </a:p>
        </p:txBody>
      </p:sp>
      <p:sp>
        <p:nvSpPr>
          <p:cNvPr id="2206" name="Text Box 382">
            <a:extLst>
              <a:ext uri="{FF2B5EF4-FFF2-40B4-BE49-F238E27FC236}">
                <a16:creationId xmlns:a16="http://schemas.microsoft.com/office/drawing/2014/main" id="{12D5488E-36D7-C249-3F5A-9A563C348E7E}"/>
              </a:ext>
            </a:extLst>
          </p:cNvPr>
          <p:cNvSpPr txBox="1">
            <a:spLocks noChangeArrowheads="1"/>
          </p:cNvSpPr>
          <p:nvPr/>
        </p:nvSpPr>
        <p:spPr bwMode="auto">
          <a:xfrm>
            <a:off x="6838950" y="33718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51</a:t>
            </a:r>
          </a:p>
        </p:txBody>
      </p:sp>
      <p:sp>
        <p:nvSpPr>
          <p:cNvPr id="2207" name="Text Box 383">
            <a:extLst>
              <a:ext uri="{FF2B5EF4-FFF2-40B4-BE49-F238E27FC236}">
                <a16:creationId xmlns:a16="http://schemas.microsoft.com/office/drawing/2014/main" id="{E9D0BFFA-85F7-9779-8478-5FEFA91CC8C7}"/>
              </a:ext>
            </a:extLst>
          </p:cNvPr>
          <p:cNvSpPr txBox="1">
            <a:spLocks noChangeArrowheads="1"/>
          </p:cNvSpPr>
          <p:nvPr/>
        </p:nvSpPr>
        <p:spPr bwMode="auto">
          <a:xfrm>
            <a:off x="7239000" y="36576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38</a:t>
            </a:r>
          </a:p>
        </p:txBody>
      </p:sp>
      <p:sp>
        <p:nvSpPr>
          <p:cNvPr id="2208" name="Text Box 384">
            <a:extLst>
              <a:ext uri="{FF2B5EF4-FFF2-40B4-BE49-F238E27FC236}">
                <a16:creationId xmlns:a16="http://schemas.microsoft.com/office/drawing/2014/main" id="{62F02F8A-F388-5454-E657-6F661083E030}"/>
              </a:ext>
            </a:extLst>
          </p:cNvPr>
          <p:cNvSpPr txBox="1">
            <a:spLocks noChangeArrowheads="1"/>
          </p:cNvSpPr>
          <p:nvPr/>
        </p:nvSpPr>
        <p:spPr bwMode="auto">
          <a:xfrm>
            <a:off x="6438900" y="41148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65</a:t>
            </a:r>
          </a:p>
        </p:txBody>
      </p:sp>
      <p:sp>
        <p:nvSpPr>
          <p:cNvPr id="2209" name="Text Box 385">
            <a:extLst>
              <a:ext uri="{FF2B5EF4-FFF2-40B4-BE49-F238E27FC236}">
                <a16:creationId xmlns:a16="http://schemas.microsoft.com/office/drawing/2014/main" id="{FDED8EA3-5A82-7335-06A2-6C060F26425C}"/>
              </a:ext>
            </a:extLst>
          </p:cNvPr>
          <p:cNvSpPr txBox="1">
            <a:spLocks noChangeArrowheads="1"/>
          </p:cNvSpPr>
          <p:nvPr/>
        </p:nvSpPr>
        <p:spPr bwMode="auto">
          <a:xfrm>
            <a:off x="6896100" y="41148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31</a:t>
            </a:r>
          </a:p>
        </p:txBody>
      </p:sp>
      <p:sp>
        <p:nvSpPr>
          <p:cNvPr id="2210" name="Text Box 386">
            <a:extLst>
              <a:ext uri="{FF2B5EF4-FFF2-40B4-BE49-F238E27FC236}">
                <a16:creationId xmlns:a16="http://schemas.microsoft.com/office/drawing/2014/main" id="{C3E8331C-2C4B-AC8C-64FF-3FC45D241447}"/>
              </a:ext>
            </a:extLst>
          </p:cNvPr>
          <p:cNvSpPr txBox="1">
            <a:spLocks noChangeArrowheads="1"/>
          </p:cNvSpPr>
          <p:nvPr/>
        </p:nvSpPr>
        <p:spPr bwMode="auto">
          <a:xfrm>
            <a:off x="7239000" y="41148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12</a:t>
            </a:r>
          </a:p>
        </p:txBody>
      </p:sp>
      <p:sp>
        <p:nvSpPr>
          <p:cNvPr id="2211" name="Text Box 387">
            <a:extLst>
              <a:ext uri="{FF2B5EF4-FFF2-40B4-BE49-F238E27FC236}">
                <a16:creationId xmlns:a16="http://schemas.microsoft.com/office/drawing/2014/main" id="{AF7ED9B6-975A-5F80-7ADB-326B136B47DA}"/>
              </a:ext>
            </a:extLst>
          </p:cNvPr>
          <p:cNvSpPr txBox="1">
            <a:spLocks noChangeArrowheads="1"/>
          </p:cNvSpPr>
          <p:nvPr/>
        </p:nvSpPr>
        <p:spPr bwMode="auto">
          <a:xfrm>
            <a:off x="6896100" y="46291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34</a:t>
            </a:r>
          </a:p>
        </p:txBody>
      </p:sp>
      <p:sp>
        <p:nvSpPr>
          <p:cNvPr id="2212" name="Text Box 388">
            <a:extLst>
              <a:ext uri="{FF2B5EF4-FFF2-40B4-BE49-F238E27FC236}">
                <a16:creationId xmlns:a16="http://schemas.microsoft.com/office/drawing/2014/main" id="{4D949B75-F824-0BF0-C4DE-5795B4CA8DE5}"/>
              </a:ext>
            </a:extLst>
          </p:cNvPr>
          <p:cNvSpPr txBox="1">
            <a:spLocks noChangeArrowheads="1"/>
          </p:cNvSpPr>
          <p:nvPr/>
        </p:nvSpPr>
        <p:spPr bwMode="auto">
          <a:xfrm>
            <a:off x="7353300" y="46291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77</a:t>
            </a:r>
          </a:p>
        </p:txBody>
      </p:sp>
      <p:sp>
        <p:nvSpPr>
          <p:cNvPr id="2213" name="Text Box 391">
            <a:extLst>
              <a:ext uri="{FF2B5EF4-FFF2-40B4-BE49-F238E27FC236}">
                <a16:creationId xmlns:a16="http://schemas.microsoft.com/office/drawing/2014/main" id="{4079D3B6-A077-C59E-EB91-F478E5AD5479}"/>
              </a:ext>
            </a:extLst>
          </p:cNvPr>
          <p:cNvSpPr txBox="1">
            <a:spLocks noChangeArrowheads="1"/>
          </p:cNvSpPr>
          <p:nvPr/>
        </p:nvSpPr>
        <p:spPr bwMode="auto">
          <a:xfrm>
            <a:off x="4953000" y="37147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75</a:t>
            </a:r>
          </a:p>
        </p:txBody>
      </p:sp>
      <p:sp>
        <p:nvSpPr>
          <p:cNvPr id="2214" name="Text Box 392">
            <a:extLst>
              <a:ext uri="{FF2B5EF4-FFF2-40B4-BE49-F238E27FC236}">
                <a16:creationId xmlns:a16="http://schemas.microsoft.com/office/drawing/2014/main" id="{D0414406-4A39-A981-1455-055AC490CF6B}"/>
              </a:ext>
            </a:extLst>
          </p:cNvPr>
          <p:cNvSpPr txBox="1">
            <a:spLocks noChangeArrowheads="1"/>
          </p:cNvSpPr>
          <p:nvPr/>
        </p:nvSpPr>
        <p:spPr bwMode="auto">
          <a:xfrm>
            <a:off x="4953000" y="39433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11</a:t>
            </a:r>
          </a:p>
        </p:txBody>
      </p:sp>
      <p:sp>
        <p:nvSpPr>
          <p:cNvPr id="4" name="Text Box 393">
            <a:extLst>
              <a:ext uri="{FF2B5EF4-FFF2-40B4-BE49-F238E27FC236}">
                <a16:creationId xmlns:a16="http://schemas.microsoft.com/office/drawing/2014/main" id="{55B15CC6-351C-A1DE-26F8-712D61B3F86B}"/>
              </a:ext>
            </a:extLst>
          </p:cNvPr>
          <p:cNvSpPr txBox="1">
            <a:spLocks noChangeArrowheads="1"/>
          </p:cNvSpPr>
          <p:nvPr/>
        </p:nvSpPr>
        <p:spPr bwMode="auto">
          <a:xfrm>
            <a:off x="5295900" y="42862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15</a:t>
            </a:r>
          </a:p>
        </p:txBody>
      </p:sp>
      <p:sp>
        <p:nvSpPr>
          <p:cNvPr id="2216" name="Text Box 394">
            <a:extLst>
              <a:ext uri="{FF2B5EF4-FFF2-40B4-BE49-F238E27FC236}">
                <a16:creationId xmlns:a16="http://schemas.microsoft.com/office/drawing/2014/main" id="{F29DA41F-579B-E10A-825B-B1C143E38D87}"/>
              </a:ext>
            </a:extLst>
          </p:cNvPr>
          <p:cNvSpPr txBox="1">
            <a:spLocks noChangeArrowheads="1"/>
          </p:cNvSpPr>
          <p:nvPr/>
        </p:nvSpPr>
        <p:spPr bwMode="auto">
          <a:xfrm>
            <a:off x="5981700" y="40576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64</a:t>
            </a:r>
          </a:p>
        </p:txBody>
      </p:sp>
      <p:sp>
        <p:nvSpPr>
          <p:cNvPr id="2217" name="Text Box 395">
            <a:extLst>
              <a:ext uri="{FF2B5EF4-FFF2-40B4-BE49-F238E27FC236}">
                <a16:creationId xmlns:a16="http://schemas.microsoft.com/office/drawing/2014/main" id="{0B0E7F72-E20A-8AED-6C28-FD136DFD941A}"/>
              </a:ext>
            </a:extLst>
          </p:cNvPr>
          <p:cNvSpPr txBox="1">
            <a:spLocks noChangeArrowheads="1"/>
          </p:cNvSpPr>
          <p:nvPr/>
        </p:nvSpPr>
        <p:spPr bwMode="auto">
          <a:xfrm>
            <a:off x="4610100" y="42862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32</a:t>
            </a:r>
          </a:p>
        </p:txBody>
      </p:sp>
      <p:sp>
        <p:nvSpPr>
          <p:cNvPr id="2218" name="Text Box 396">
            <a:extLst>
              <a:ext uri="{FF2B5EF4-FFF2-40B4-BE49-F238E27FC236}">
                <a16:creationId xmlns:a16="http://schemas.microsoft.com/office/drawing/2014/main" id="{E65BD4F6-E5DD-77F4-34CD-FBB24BEB5B6D}"/>
              </a:ext>
            </a:extLst>
          </p:cNvPr>
          <p:cNvSpPr txBox="1">
            <a:spLocks noChangeArrowheads="1"/>
          </p:cNvSpPr>
          <p:nvPr/>
        </p:nvSpPr>
        <p:spPr bwMode="auto">
          <a:xfrm>
            <a:off x="4438650" y="45720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01</a:t>
            </a:r>
          </a:p>
        </p:txBody>
      </p:sp>
      <p:sp>
        <p:nvSpPr>
          <p:cNvPr id="2219" name="Text Box 397">
            <a:extLst>
              <a:ext uri="{FF2B5EF4-FFF2-40B4-BE49-F238E27FC236}">
                <a16:creationId xmlns:a16="http://schemas.microsoft.com/office/drawing/2014/main" id="{204A3FCF-4B92-08E4-3876-E5767F6283F6}"/>
              </a:ext>
            </a:extLst>
          </p:cNvPr>
          <p:cNvSpPr txBox="1">
            <a:spLocks noChangeArrowheads="1"/>
          </p:cNvSpPr>
          <p:nvPr/>
        </p:nvSpPr>
        <p:spPr bwMode="auto">
          <a:xfrm>
            <a:off x="4724400" y="48006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19</a:t>
            </a:r>
          </a:p>
        </p:txBody>
      </p:sp>
      <p:sp>
        <p:nvSpPr>
          <p:cNvPr id="2220" name="Text Box 398">
            <a:extLst>
              <a:ext uri="{FF2B5EF4-FFF2-40B4-BE49-F238E27FC236}">
                <a16:creationId xmlns:a16="http://schemas.microsoft.com/office/drawing/2014/main" id="{7D1974A1-17AA-0CBE-F4C3-C9B44E4B302E}"/>
              </a:ext>
            </a:extLst>
          </p:cNvPr>
          <p:cNvSpPr txBox="1">
            <a:spLocks noChangeArrowheads="1"/>
          </p:cNvSpPr>
          <p:nvPr/>
        </p:nvSpPr>
        <p:spPr bwMode="auto">
          <a:xfrm>
            <a:off x="5524500" y="45148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43</a:t>
            </a:r>
          </a:p>
        </p:txBody>
      </p:sp>
      <p:sp>
        <p:nvSpPr>
          <p:cNvPr id="2221" name="Text Box 399">
            <a:extLst>
              <a:ext uri="{FF2B5EF4-FFF2-40B4-BE49-F238E27FC236}">
                <a16:creationId xmlns:a16="http://schemas.microsoft.com/office/drawing/2014/main" id="{3A4A35E7-3174-BFAA-FD51-8F9745685D32}"/>
              </a:ext>
            </a:extLst>
          </p:cNvPr>
          <p:cNvSpPr txBox="1">
            <a:spLocks noChangeArrowheads="1"/>
          </p:cNvSpPr>
          <p:nvPr/>
        </p:nvSpPr>
        <p:spPr bwMode="auto">
          <a:xfrm>
            <a:off x="5695950" y="47434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39</a:t>
            </a:r>
          </a:p>
        </p:txBody>
      </p:sp>
      <p:sp>
        <p:nvSpPr>
          <p:cNvPr id="2222" name="Text Box 400">
            <a:extLst>
              <a:ext uri="{FF2B5EF4-FFF2-40B4-BE49-F238E27FC236}">
                <a16:creationId xmlns:a16="http://schemas.microsoft.com/office/drawing/2014/main" id="{CA840488-8BCD-4EE0-267E-D35EA4A2E832}"/>
              </a:ext>
            </a:extLst>
          </p:cNvPr>
          <p:cNvSpPr txBox="1">
            <a:spLocks noChangeArrowheads="1"/>
          </p:cNvSpPr>
          <p:nvPr/>
        </p:nvSpPr>
        <p:spPr bwMode="auto">
          <a:xfrm>
            <a:off x="6210300" y="46863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33</a:t>
            </a:r>
          </a:p>
        </p:txBody>
      </p:sp>
      <p:sp>
        <p:nvSpPr>
          <p:cNvPr id="2223" name="Text Box 401">
            <a:extLst>
              <a:ext uri="{FF2B5EF4-FFF2-40B4-BE49-F238E27FC236}">
                <a16:creationId xmlns:a16="http://schemas.microsoft.com/office/drawing/2014/main" id="{8B5B6193-5A8A-AF50-4CD6-D41C573ED317}"/>
              </a:ext>
            </a:extLst>
          </p:cNvPr>
          <p:cNvSpPr txBox="1">
            <a:spLocks noChangeArrowheads="1"/>
          </p:cNvSpPr>
          <p:nvPr/>
        </p:nvSpPr>
        <p:spPr bwMode="auto">
          <a:xfrm>
            <a:off x="4495800" y="50292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79</a:t>
            </a:r>
          </a:p>
        </p:txBody>
      </p:sp>
      <p:sp>
        <p:nvSpPr>
          <p:cNvPr id="2224" name="Text Box 402">
            <a:extLst>
              <a:ext uri="{FF2B5EF4-FFF2-40B4-BE49-F238E27FC236}">
                <a16:creationId xmlns:a16="http://schemas.microsoft.com/office/drawing/2014/main" id="{D1E159DB-A18F-51D6-A2C6-B54465170339}"/>
              </a:ext>
            </a:extLst>
          </p:cNvPr>
          <p:cNvSpPr txBox="1">
            <a:spLocks noChangeArrowheads="1"/>
          </p:cNvSpPr>
          <p:nvPr/>
        </p:nvSpPr>
        <p:spPr bwMode="auto">
          <a:xfrm>
            <a:off x="5010150" y="50292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03</a:t>
            </a:r>
          </a:p>
        </p:txBody>
      </p:sp>
      <p:sp>
        <p:nvSpPr>
          <p:cNvPr id="2225" name="Text Box 403">
            <a:extLst>
              <a:ext uri="{FF2B5EF4-FFF2-40B4-BE49-F238E27FC236}">
                <a16:creationId xmlns:a16="http://schemas.microsoft.com/office/drawing/2014/main" id="{1B77E038-F67C-1EA8-B182-40F812D14A4A}"/>
              </a:ext>
            </a:extLst>
          </p:cNvPr>
          <p:cNvSpPr txBox="1">
            <a:spLocks noChangeArrowheads="1"/>
          </p:cNvSpPr>
          <p:nvPr/>
        </p:nvSpPr>
        <p:spPr bwMode="auto">
          <a:xfrm>
            <a:off x="5353050" y="52578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57</a:t>
            </a:r>
          </a:p>
        </p:txBody>
      </p:sp>
      <p:sp>
        <p:nvSpPr>
          <p:cNvPr id="2226" name="Text Box 404">
            <a:extLst>
              <a:ext uri="{FF2B5EF4-FFF2-40B4-BE49-F238E27FC236}">
                <a16:creationId xmlns:a16="http://schemas.microsoft.com/office/drawing/2014/main" id="{8CB7873A-B080-E529-3F8C-78778F0BA704}"/>
              </a:ext>
            </a:extLst>
          </p:cNvPr>
          <p:cNvSpPr txBox="1">
            <a:spLocks noChangeArrowheads="1"/>
          </p:cNvSpPr>
          <p:nvPr/>
        </p:nvSpPr>
        <p:spPr bwMode="auto">
          <a:xfrm>
            <a:off x="5867400" y="52578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74</a:t>
            </a:r>
          </a:p>
        </p:txBody>
      </p:sp>
      <p:sp>
        <p:nvSpPr>
          <p:cNvPr id="2227" name="Text Box 405">
            <a:extLst>
              <a:ext uri="{FF2B5EF4-FFF2-40B4-BE49-F238E27FC236}">
                <a16:creationId xmlns:a16="http://schemas.microsoft.com/office/drawing/2014/main" id="{BB9330A4-9F88-BF5E-BFC0-A8DE13E1A7EC}"/>
              </a:ext>
            </a:extLst>
          </p:cNvPr>
          <p:cNvSpPr txBox="1">
            <a:spLocks noChangeArrowheads="1"/>
          </p:cNvSpPr>
          <p:nvPr/>
        </p:nvSpPr>
        <p:spPr bwMode="auto">
          <a:xfrm>
            <a:off x="5924550" y="49149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46</a:t>
            </a:r>
          </a:p>
        </p:txBody>
      </p:sp>
      <p:sp>
        <p:nvSpPr>
          <p:cNvPr id="2228" name="Text Box 406">
            <a:extLst>
              <a:ext uri="{FF2B5EF4-FFF2-40B4-BE49-F238E27FC236}">
                <a16:creationId xmlns:a16="http://schemas.microsoft.com/office/drawing/2014/main" id="{476AE9F7-7E6F-11A6-AA22-288F24B8D174}"/>
              </a:ext>
            </a:extLst>
          </p:cNvPr>
          <p:cNvSpPr txBox="1">
            <a:spLocks noChangeArrowheads="1"/>
          </p:cNvSpPr>
          <p:nvPr/>
        </p:nvSpPr>
        <p:spPr bwMode="auto">
          <a:xfrm>
            <a:off x="6267450" y="44577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16</a:t>
            </a:r>
          </a:p>
        </p:txBody>
      </p:sp>
      <p:sp>
        <p:nvSpPr>
          <p:cNvPr id="2229" name="Text Box 407">
            <a:extLst>
              <a:ext uri="{FF2B5EF4-FFF2-40B4-BE49-F238E27FC236}">
                <a16:creationId xmlns:a16="http://schemas.microsoft.com/office/drawing/2014/main" id="{D3D229E8-2641-43EB-0773-FAB201B60149}"/>
              </a:ext>
            </a:extLst>
          </p:cNvPr>
          <p:cNvSpPr txBox="1">
            <a:spLocks noChangeArrowheads="1"/>
          </p:cNvSpPr>
          <p:nvPr/>
        </p:nvSpPr>
        <p:spPr bwMode="auto">
          <a:xfrm>
            <a:off x="6438900" y="51435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37</a:t>
            </a:r>
          </a:p>
        </p:txBody>
      </p:sp>
      <p:sp>
        <p:nvSpPr>
          <p:cNvPr id="2230" name="Text Box 408">
            <a:extLst>
              <a:ext uri="{FF2B5EF4-FFF2-40B4-BE49-F238E27FC236}">
                <a16:creationId xmlns:a16="http://schemas.microsoft.com/office/drawing/2014/main" id="{7D7D65B3-CBEC-887F-6B65-1D0F554D747B}"/>
              </a:ext>
            </a:extLst>
          </p:cNvPr>
          <p:cNvSpPr txBox="1">
            <a:spLocks noChangeArrowheads="1"/>
          </p:cNvSpPr>
          <p:nvPr/>
        </p:nvSpPr>
        <p:spPr bwMode="auto">
          <a:xfrm>
            <a:off x="6724650" y="53721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18</a:t>
            </a:r>
          </a:p>
        </p:txBody>
      </p:sp>
      <p:sp>
        <p:nvSpPr>
          <p:cNvPr id="2231" name="Text Box 409">
            <a:extLst>
              <a:ext uri="{FF2B5EF4-FFF2-40B4-BE49-F238E27FC236}">
                <a16:creationId xmlns:a16="http://schemas.microsoft.com/office/drawing/2014/main" id="{8D3F3014-6BD6-2709-E842-BA1B50C11651}"/>
              </a:ext>
            </a:extLst>
          </p:cNvPr>
          <p:cNvSpPr txBox="1">
            <a:spLocks noChangeArrowheads="1"/>
          </p:cNvSpPr>
          <p:nvPr/>
        </p:nvSpPr>
        <p:spPr bwMode="auto">
          <a:xfrm>
            <a:off x="7010400" y="49149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56</a:t>
            </a:r>
          </a:p>
        </p:txBody>
      </p:sp>
      <p:sp>
        <p:nvSpPr>
          <p:cNvPr id="2232" name="Text Box 410">
            <a:extLst>
              <a:ext uri="{FF2B5EF4-FFF2-40B4-BE49-F238E27FC236}">
                <a16:creationId xmlns:a16="http://schemas.microsoft.com/office/drawing/2014/main" id="{948DA8A0-EBF6-63D4-7B02-3D2847D55365}"/>
              </a:ext>
            </a:extLst>
          </p:cNvPr>
          <p:cNvSpPr txBox="1">
            <a:spLocks noChangeArrowheads="1"/>
          </p:cNvSpPr>
          <p:nvPr/>
        </p:nvSpPr>
        <p:spPr bwMode="auto">
          <a:xfrm>
            <a:off x="7467600" y="52006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21</a:t>
            </a:r>
          </a:p>
        </p:txBody>
      </p:sp>
      <p:sp>
        <p:nvSpPr>
          <p:cNvPr id="2233" name="Text Box 411">
            <a:extLst>
              <a:ext uri="{FF2B5EF4-FFF2-40B4-BE49-F238E27FC236}">
                <a16:creationId xmlns:a16="http://schemas.microsoft.com/office/drawing/2014/main" id="{C9AC0AAB-B36E-9479-1EE5-3388BEC80F62}"/>
              </a:ext>
            </a:extLst>
          </p:cNvPr>
          <p:cNvSpPr txBox="1">
            <a:spLocks noChangeArrowheads="1"/>
          </p:cNvSpPr>
          <p:nvPr/>
        </p:nvSpPr>
        <p:spPr bwMode="auto">
          <a:xfrm>
            <a:off x="6381750" y="54864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55</a:t>
            </a:r>
          </a:p>
        </p:txBody>
      </p:sp>
      <p:sp>
        <p:nvSpPr>
          <p:cNvPr id="2234" name="Text Box 412">
            <a:extLst>
              <a:ext uri="{FF2B5EF4-FFF2-40B4-BE49-F238E27FC236}">
                <a16:creationId xmlns:a16="http://schemas.microsoft.com/office/drawing/2014/main" id="{DBA7FE3C-2428-F513-127A-8531120461B5}"/>
              </a:ext>
            </a:extLst>
          </p:cNvPr>
          <p:cNvSpPr txBox="1">
            <a:spLocks noChangeArrowheads="1"/>
          </p:cNvSpPr>
          <p:nvPr/>
        </p:nvSpPr>
        <p:spPr bwMode="auto">
          <a:xfrm>
            <a:off x="6724650" y="55435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66</a:t>
            </a:r>
          </a:p>
        </p:txBody>
      </p:sp>
      <p:sp>
        <p:nvSpPr>
          <p:cNvPr id="2235" name="Text Box 413">
            <a:extLst>
              <a:ext uri="{FF2B5EF4-FFF2-40B4-BE49-F238E27FC236}">
                <a16:creationId xmlns:a16="http://schemas.microsoft.com/office/drawing/2014/main" id="{6897DF13-412E-70D6-431E-6A52E55B1918}"/>
              </a:ext>
            </a:extLst>
          </p:cNvPr>
          <p:cNvSpPr txBox="1">
            <a:spLocks noChangeArrowheads="1"/>
          </p:cNvSpPr>
          <p:nvPr/>
        </p:nvSpPr>
        <p:spPr bwMode="auto">
          <a:xfrm>
            <a:off x="7239000" y="56007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20</a:t>
            </a:r>
          </a:p>
        </p:txBody>
      </p:sp>
      <p:sp>
        <p:nvSpPr>
          <p:cNvPr id="2236" name="Text Box 414">
            <a:extLst>
              <a:ext uri="{FF2B5EF4-FFF2-40B4-BE49-F238E27FC236}">
                <a16:creationId xmlns:a16="http://schemas.microsoft.com/office/drawing/2014/main" id="{B29C10C1-D90A-305C-6F33-F94A6E6A577F}"/>
              </a:ext>
            </a:extLst>
          </p:cNvPr>
          <p:cNvSpPr txBox="1">
            <a:spLocks noChangeArrowheads="1"/>
          </p:cNvSpPr>
          <p:nvPr/>
        </p:nvSpPr>
        <p:spPr bwMode="auto">
          <a:xfrm>
            <a:off x="6381750" y="60579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23</a:t>
            </a:r>
          </a:p>
        </p:txBody>
      </p:sp>
      <p:sp>
        <p:nvSpPr>
          <p:cNvPr id="2237" name="Text Box 415">
            <a:extLst>
              <a:ext uri="{FF2B5EF4-FFF2-40B4-BE49-F238E27FC236}">
                <a16:creationId xmlns:a16="http://schemas.microsoft.com/office/drawing/2014/main" id="{D1D4A513-491F-93F2-5631-2EB5291C328D}"/>
              </a:ext>
            </a:extLst>
          </p:cNvPr>
          <p:cNvSpPr txBox="1">
            <a:spLocks noChangeArrowheads="1"/>
          </p:cNvSpPr>
          <p:nvPr/>
        </p:nvSpPr>
        <p:spPr bwMode="auto">
          <a:xfrm>
            <a:off x="6724650" y="60007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24</a:t>
            </a:r>
          </a:p>
        </p:txBody>
      </p:sp>
      <p:sp>
        <p:nvSpPr>
          <p:cNvPr id="2238" name="Text Box 416">
            <a:extLst>
              <a:ext uri="{FF2B5EF4-FFF2-40B4-BE49-F238E27FC236}">
                <a16:creationId xmlns:a16="http://schemas.microsoft.com/office/drawing/2014/main" id="{B71B5E5D-E901-D9F5-E957-15AA5A0A5410}"/>
              </a:ext>
            </a:extLst>
          </p:cNvPr>
          <p:cNvSpPr txBox="1">
            <a:spLocks noChangeArrowheads="1"/>
          </p:cNvSpPr>
          <p:nvPr/>
        </p:nvSpPr>
        <p:spPr bwMode="auto">
          <a:xfrm>
            <a:off x="7296150" y="57721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30</a:t>
            </a:r>
          </a:p>
        </p:txBody>
      </p:sp>
      <p:sp>
        <p:nvSpPr>
          <p:cNvPr id="2239" name="Text Box 417">
            <a:extLst>
              <a:ext uri="{FF2B5EF4-FFF2-40B4-BE49-F238E27FC236}">
                <a16:creationId xmlns:a16="http://schemas.microsoft.com/office/drawing/2014/main" id="{CB134ACC-C8EC-0587-E903-2E32DCA1A44A}"/>
              </a:ext>
            </a:extLst>
          </p:cNvPr>
          <p:cNvSpPr txBox="1">
            <a:spLocks noChangeArrowheads="1"/>
          </p:cNvSpPr>
          <p:nvPr/>
        </p:nvSpPr>
        <p:spPr bwMode="auto">
          <a:xfrm>
            <a:off x="6026944" y="197048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240" name="Text Box 419">
            <a:extLst>
              <a:ext uri="{FF2B5EF4-FFF2-40B4-BE49-F238E27FC236}">
                <a16:creationId xmlns:a16="http://schemas.microsoft.com/office/drawing/2014/main" id="{484498C4-C612-BD2A-09CF-B38FD96232A9}"/>
              </a:ext>
            </a:extLst>
          </p:cNvPr>
          <p:cNvSpPr txBox="1">
            <a:spLocks noChangeArrowheads="1"/>
          </p:cNvSpPr>
          <p:nvPr/>
        </p:nvSpPr>
        <p:spPr bwMode="auto">
          <a:xfrm>
            <a:off x="5867400" y="4572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17</a:t>
            </a:r>
          </a:p>
        </p:txBody>
      </p:sp>
      <p:sp>
        <p:nvSpPr>
          <p:cNvPr id="2241" name="Text Box 420">
            <a:extLst>
              <a:ext uri="{FF2B5EF4-FFF2-40B4-BE49-F238E27FC236}">
                <a16:creationId xmlns:a16="http://schemas.microsoft.com/office/drawing/2014/main" id="{EB663F7F-BEAF-5074-1E31-A53D42BBB3D2}"/>
              </a:ext>
            </a:extLst>
          </p:cNvPr>
          <p:cNvSpPr txBox="1">
            <a:spLocks noChangeArrowheads="1"/>
          </p:cNvSpPr>
          <p:nvPr/>
        </p:nvSpPr>
        <p:spPr bwMode="auto">
          <a:xfrm>
            <a:off x="6438900" y="6286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47</a:t>
            </a:r>
          </a:p>
        </p:txBody>
      </p:sp>
      <p:sp>
        <p:nvSpPr>
          <p:cNvPr id="2242" name="Text Box 421">
            <a:extLst>
              <a:ext uri="{FF2B5EF4-FFF2-40B4-BE49-F238E27FC236}">
                <a16:creationId xmlns:a16="http://schemas.microsoft.com/office/drawing/2014/main" id="{40BB8DC6-18C6-5A26-4892-8911DFA2DB39}"/>
              </a:ext>
            </a:extLst>
          </p:cNvPr>
          <p:cNvSpPr txBox="1">
            <a:spLocks noChangeArrowheads="1"/>
          </p:cNvSpPr>
          <p:nvPr/>
        </p:nvSpPr>
        <p:spPr bwMode="auto">
          <a:xfrm>
            <a:off x="5524500" y="5715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72</a:t>
            </a:r>
          </a:p>
        </p:txBody>
      </p:sp>
      <p:sp>
        <p:nvSpPr>
          <p:cNvPr id="2243" name="Text Box 422">
            <a:extLst>
              <a:ext uri="{FF2B5EF4-FFF2-40B4-BE49-F238E27FC236}">
                <a16:creationId xmlns:a16="http://schemas.microsoft.com/office/drawing/2014/main" id="{15753C74-BC4C-70DF-1D4A-12B11205514E}"/>
              </a:ext>
            </a:extLst>
          </p:cNvPr>
          <p:cNvSpPr txBox="1">
            <a:spLocks noChangeArrowheads="1"/>
          </p:cNvSpPr>
          <p:nvPr/>
        </p:nvSpPr>
        <p:spPr bwMode="auto">
          <a:xfrm>
            <a:off x="6153150" y="6858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69</a:t>
            </a:r>
          </a:p>
        </p:txBody>
      </p:sp>
      <p:sp>
        <p:nvSpPr>
          <p:cNvPr id="2244" name="Text Box 423">
            <a:extLst>
              <a:ext uri="{FF2B5EF4-FFF2-40B4-BE49-F238E27FC236}">
                <a16:creationId xmlns:a16="http://schemas.microsoft.com/office/drawing/2014/main" id="{28F6BF2D-487A-F8AB-F796-97547DDD596F}"/>
              </a:ext>
            </a:extLst>
          </p:cNvPr>
          <p:cNvSpPr txBox="1">
            <a:spLocks noChangeArrowheads="1"/>
          </p:cNvSpPr>
          <p:nvPr/>
        </p:nvSpPr>
        <p:spPr bwMode="auto">
          <a:xfrm>
            <a:off x="6267450" y="15430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81</a:t>
            </a:r>
          </a:p>
        </p:txBody>
      </p:sp>
      <p:sp>
        <p:nvSpPr>
          <p:cNvPr id="2245" name="Text Box 424">
            <a:extLst>
              <a:ext uri="{FF2B5EF4-FFF2-40B4-BE49-F238E27FC236}">
                <a16:creationId xmlns:a16="http://schemas.microsoft.com/office/drawing/2014/main" id="{2CAA34ED-8468-DE45-E855-C5BE2E00DC74}"/>
              </a:ext>
            </a:extLst>
          </p:cNvPr>
          <p:cNvSpPr txBox="1">
            <a:spLocks noChangeArrowheads="1"/>
          </p:cNvSpPr>
          <p:nvPr/>
        </p:nvSpPr>
        <p:spPr bwMode="auto">
          <a:xfrm>
            <a:off x="6381750" y="9144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36</a:t>
            </a:r>
          </a:p>
        </p:txBody>
      </p:sp>
      <p:sp>
        <p:nvSpPr>
          <p:cNvPr id="2246" name="Text Box 425">
            <a:extLst>
              <a:ext uri="{FF2B5EF4-FFF2-40B4-BE49-F238E27FC236}">
                <a16:creationId xmlns:a16="http://schemas.microsoft.com/office/drawing/2014/main" id="{AFA8C5A4-9868-1931-B9AD-AAC44932A74F}"/>
              </a:ext>
            </a:extLst>
          </p:cNvPr>
          <p:cNvSpPr txBox="1">
            <a:spLocks noChangeArrowheads="1"/>
          </p:cNvSpPr>
          <p:nvPr/>
        </p:nvSpPr>
        <p:spPr bwMode="auto">
          <a:xfrm>
            <a:off x="5010150" y="15430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06</a:t>
            </a:r>
          </a:p>
        </p:txBody>
      </p:sp>
      <p:sp>
        <p:nvSpPr>
          <p:cNvPr id="2247" name="Text Box 426">
            <a:extLst>
              <a:ext uri="{FF2B5EF4-FFF2-40B4-BE49-F238E27FC236}">
                <a16:creationId xmlns:a16="http://schemas.microsoft.com/office/drawing/2014/main" id="{FB18A1BF-419D-5E00-D6C1-5B4B9E6A5499}"/>
              </a:ext>
            </a:extLst>
          </p:cNvPr>
          <p:cNvSpPr txBox="1">
            <a:spLocks noChangeArrowheads="1"/>
          </p:cNvSpPr>
          <p:nvPr/>
        </p:nvSpPr>
        <p:spPr bwMode="auto">
          <a:xfrm>
            <a:off x="5581650" y="16573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68</a:t>
            </a:r>
          </a:p>
        </p:txBody>
      </p:sp>
      <p:sp>
        <p:nvSpPr>
          <p:cNvPr id="2248" name="Text Box 427">
            <a:extLst>
              <a:ext uri="{FF2B5EF4-FFF2-40B4-BE49-F238E27FC236}">
                <a16:creationId xmlns:a16="http://schemas.microsoft.com/office/drawing/2014/main" id="{D4D1BB5F-67E3-F1DE-5BC8-6E50669F8083}"/>
              </a:ext>
            </a:extLst>
          </p:cNvPr>
          <p:cNvSpPr txBox="1">
            <a:spLocks noChangeArrowheads="1"/>
          </p:cNvSpPr>
          <p:nvPr/>
        </p:nvSpPr>
        <p:spPr bwMode="auto">
          <a:xfrm>
            <a:off x="5981700" y="114300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54</a:t>
            </a:r>
          </a:p>
        </p:txBody>
      </p:sp>
      <p:sp>
        <p:nvSpPr>
          <p:cNvPr id="2249" name="Text Box 428">
            <a:extLst>
              <a:ext uri="{FF2B5EF4-FFF2-40B4-BE49-F238E27FC236}">
                <a16:creationId xmlns:a16="http://schemas.microsoft.com/office/drawing/2014/main" id="{DE2FAFA5-300C-9BAE-7D9D-3A97735DEFB5}"/>
              </a:ext>
            </a:extLst>
          </p:cNvPr>
          <p:cNvSpPr txBox="1">
            <a:spLocks noChangeArrowheads="1"/>
          </p:cNvSpPr>
          <p:nvPr/>
        </p:nvSpPr>
        <p:spPr bwMode="auto">
          <a:xfrm>
            <a:off x="5467350" y="13144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60</a:t>
            </a:r>
          </a:p>
        </p:txBody>
      </p:sp>
      <p:sp>
        <p:nvSpPr>
          <p:cNvPr id="2250" name="Text Box 429">
            <a:extLst>
              <a:ext uri="{FF2B5EF4-FFF2-40B4-BE49-F238E27FC236}">
                <a16:creationId xmlns:a16="http://schemas.microsoft.com/office/drawing/2014/main" id="{438EE62B-F6EB-8B80-52A1-6417FA748566}"/>
              </a:ext>
            </a:extLst>
          </p:cNvPr>
          <p:cNvSpPr txBox="1">
            <a:spLocks noChangeArrowheads="1"/>
          </p:cNvSpPr>
          <p:nvPr/>
        </p:nvSpPr>
        <p:spPr bwMode="auto">
          <a:xfrm>
            <a:off x="5124450" y="1200150"/>
            <a:ext cx="2712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 b="1" i="1"/>
              <a:t>14</a:t>
            </a:r>
          </a:p>
        </p:txBody>
      </p:sp>
      <p:sp>
        <p:nvSpPr>
          <p:cNvPr id="2479" name="AutoShape 431">
            <a:extLst>
              <a:ext uri="{FF2B5EF4-FFF2-40B4-BE49-F238E27FC236}">
                <a16:creationId xmlns:a16="http://schemas.microsoft.com/office/drawing/2014/main" id="{053417D2-F36D-1D4D-6956-DBC4E3BA9A1B}"/>
              </a:ext>
            </a:extLst>
          </p:cNvPr>
          <p:cNvSpPr>
            <a:spLocks noChangeArrowheads="1"/>
          </p:cNvSpPr>
          <p:nvPr/>
        </p:nvSpPr>
        <p:spPr bwMode="auto">
          <a:xfrm>
            <a:off x="5981700" y="914400"/>
            <a:ext cx="150019" cy="11430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sz="1350">
              <a:latin typeface="Arial" charset="0"/>
            </a:endParaRPr>
          </a:p>
        </p:txBody>
      </p:sp>
      <p:sp>
        <p:nvSpPr>
          <p:cNvPr id="2252" name="AutoShape 432">
            <a:extLst>
              <a:ext uri="{FF2B5EF4-FFF2-40B4-BE49-F238E27FC236}">
                <a16:creationId xmlns:a16="http://schemas.microsoft.com/office/drawing/2014/main" id="{E4DA7E1A-D5D6-DD0C-2655-7BC654793D52}"/>
              </a:ext>
            </a:extLst>
          </p:cNvPr>
          <p:cNvSpPr>
            <a:spLocks noChangeArrowheads="1"/>
          </p:cNvSpPr>
          <p:nvPr/>
        </p:nvSpPr>
        <p:spPr bwMode="auto">
          <a:xfrm>
            <a:off x="4953000" y="1654969"/>
            <a:ext cx="82154" cy="110729"/>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253" name="Freeform 437">
            <a:extLst>
              <a:ext uri="{FF2B5EF4-FFF2-40B4-BE49-F238E27FC236}">
                <a16:creationId xmlns:a16="http://schemas.microsoft.com/office/drawing/2014/main" id="{51129F42-E3D7-963F-CFAD-34F26AF7F22B}"/>
              </a:ext>
            </a:extLst>
          </p:cNvPr>
          <p:cNvSpPr>
            <a:spLocks/>
          </p:cNvSpPr>
          <p:nvPr/>
        </p:nvSpPr>
        <p:spPr bwMode="auto">
          <a:xfrm>
            <a:off x="5500687" y="1028700"/>
            <a:ext cx="61913" cy="557213"/>
          </a:xfrm>
          <a:custGeom>
            <a:avLst/>
            <a:gdLst>
              <a:gd name="T0" fmla="*/ 2147483646 w 52"/>
              <a:gd name="T1" fmla="*/ 0 h 468"/>
              <a:gd name="T2" fmla="*/ 2147483646 w 52"/>
              <a:gd name="T3" fmla="*/ 2147483646 h 468"/>
              <a:gd name="T4" fmla="*/ 0 w 52"/>
              <a:gd name="T5" fmla="*/ 2147483646 h 468"/>
              <a:gd name="T6" fmla="*/ 0 w 52"/>
              <a:gd name="T7" fmla="*/ 2147483646 h 468"/>
              <a:gd name="T8" fmla="*/ 0 60000 65536"/>
              <a:gd name="T9" fmla="*/ 0 60000 65536"/>
              <a:gd name="T10" fmla="*/ 0 60000 65536"/>
              <a:gd name="T11" fmla="*/ 0 60000 65536"/>
              <a:gd name="T12" fmla="*/ 0 w 52"/>
              <a:gd name="T13" fmla="*/ 0 h 468"/>
              <a:gd name="T14" fmla="*/ 52 w 52"/>
              <a:gd name="T15" fmla="*/ 468 h 468"/>
            </a:gdLst>
            <a:ahLst/>
            <a:cxnLst>
              <a:cxn ang="T8">
                <a:pos x="T0" y="T1"/>
              </a:cxn>
              <a:cxn ang="T9">
                <a:pos x="T2" y="T3"/>
              </a:cxn>
              <a:cxn ang="T10">
                <a:pos x="T4" y="T5"/>
              </a:cxn>
              <a:cxn ang="T11">
                <a:pos x="T6" y="T7"/>
              </a:cxn>
            </a:cxnLst>
            <a:rect l="T12" t="T13" r="T14" b="T15"/>
            <a:pathLst>
              <a:path w="52" h="468">
                <a:moveTo>
                  <a:pt x="52" y="0"/>
                </a:moveTo>
                <a:lnTo>
                  <a:pt x="52" y="176"/>
                </a:lnTo>
                <a:lnTo>
                  <a:pt x="0" y="176"/>
                </a:lnTo>
                <a:lnTo>
                  <a:pt x="0" y="468"/>
                </a:ln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cxnSp>
        <p:nvCxnSpPr>
          <p:cNvPr id="3" name="Straight Connector 2">
            <a:extLst>
              <a:ext uri="{FF2B5EF4-FFF2-40B4-BE49-F238E27FC236}">
                <a16:creationId xmlns:a16="http://schemas.microsoft.com/office/drawing/2014/main" id="{AC933992-257A-316A-A5F1-A40C545BF267}"/>
              </a:ext>
            </a:extLst>
          </p:cNvPr>
          <p:cNvCxnSpPr/>
          <p:nvPr/>
        </p:nvCxnSpPr>
        <p:spPr>
          <a:xfrm>
            <a:off x="5389960" y="913210"/>
            <a:ext cx="186928" cy="128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3063DD9-49ED-648C-1DF8-518878EC4C65}"/>
              </a:ext>
            </a:extLst>
          </p:cNvPr>
          <p:cNvCxnSpPr/>
          <p:nvPr/>
        </p:nvCxnSpPr>
        <p:spPr>
          <a:xfrm>
            <a:off x="6757988" y="3378994"/>
            <a:ext cx="0" cy="9870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3F9474-42B6-AB10-6DC4-6892E00F2D12}"/>
              </a:ext>
            </a:extLst>
          </p:cNvPr>
          <p:cNvCxnSpPr>
            <a:stCxn id="2141" idx="28"/>
          </p:cNvCxnSpPr>
          <p:nvPr/>
        </p:nvCxnSpPr>
        <p:spPr>
          <a:xfrm flipH="1">
            <a:off x="5187554" y="4074319"/>
            <a:ext cx="25003" cy="43576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2DF57C-8DFD-F9A9-A582-486CBC247B00}"/>
              </a:ext>
            </a:extLst>
          </p:cNvPr>
          <p:cNvCxnSpPr/>
          <p:nvPr/>
        </p:nvCxnSpPr>
        <p:spPr>
          <a:xfrm flipH="1" flipV="1">
            <a:off x="5400675" y="4954191"/>
            <a:ext cx="1191" cy="46672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A4AE25-E4EC-0CC7-4DD2-C77F7CC96EEE}"/>
              </a:ext>
            </a:extLst>
          </p:cNvPr>
          <p:cNvCxnSpPr/>
          <p:nvPr/>
        </p:nvCxnSpPr>
        <p:spPr>
          <a:xfrm>
            <a:off x="5300662" y="4954191"/>
            <a:ext cx="10953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3" name="AutoShape 296">
            <a:extLst>
              <a:ext uri="{FF2B5EF4-FFF2-40B4-BE49-F238E27FC236}">
                <a16:creationId xmlns:a16="http://schemas.microsoft.com/office/drawing/2014/main" id="{320A3529-A62F-DBB0-E2A4-E97632B0C1A2}"/>
              </a:ext>
            </a:extLst>
          </p:cNvPr>
          <p:cNvSpPr>
            <a:spLocks noChangeArrowheads="1"/>
          </p:cNvSpPr>
          <p:nvPr/>
        </p:nvSpPr>
        <p:spPr bwMode="auto">
          <a:xfrm>
            <a:off x="5443538" y="4611291"/>
            <a:ext cx="150019" cy="11430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sz="1350">
              <a:latin typeface="Arial" charset="0"/>
            </a:endParaRPr>
          </a:p>
        </p:txBody>
      </p:sp>
      <p:sp>
        <p:nvSpPr>
          <p:cNvPr id="2260" name="AutoShape 295">
            <a:extLst>
              <a:ext uri="{FF2B5EF4-FFF2-40B4-BE49-F238E27FC236}">
                <a16:creationId xmlns:a16="http://schemas.microsoft.com/office/drawing/2014/main" id="{0DFB8EA0-8465-23C9-2717-383B5DC640C1}"/>
              </a:ext>
            </a:extLst>
          </p:cNvPr>
          <p:cNvSpPr>
            <a:spLocks noChangeArrowheads="1"/>
          </p:cNvSpPr>
          <p:nvPr/>
        </p:nvSpPr>
        <p:spPr bwMode="auto">
          <a:xfrm>
            <a:off x="6931819" y="6047185"/>
            <a:ext cx="82154" cy="110728"/>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66" name="AutoShape 296">
            <a:extLst>
              <a:ext uri="{FF2B5EF4-FFF2-40B4-BE49-F238E27FC236}">
                <a16:creationId xmlns:a16="http://schemas.microsoft.com/office/drawing/2014/main" id="{3D4B6258-5D98-BF19-51ED-03B148A288CC}"/>
              </a:ext>
            </a:extLst>
          </p:cNvPr>
          <p:cNvSpPr>
            <a:spLocks noChangeArrowheads="1"/>
          </p:cNvSpPr>
          <p:nvPr/>
        </p:nvSpPr>
        <p:spPr bwMode="auto">
          <a:xfrm>
            <a:off x="6101954" y="2917031"/>
            <a:ext cx="150019" cy="114300"/>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sz="1350">
              <a:latin typeface="Arial" charset="0"/>
            </a:endParaRPr>
          </a:p>
        </p:txBody>
      </p:sp>
      <p:sp>
        <p:nvSpPr>
          <p:cNvPr id="2262" name="AutoShape 283">
            <a:extLst>
              <a:ext uri="{FF2B5EF4-FFF2-40B4-BE49-F238E27FC236}">
                <a16:creationId xmlns:a16="http://schemas.microsoft.com/office/drawing/2014/main" id="{8B3F07FC-A729-58EE-9ABD-11407737DEB8}"/>
              </a:ext>
            </a:extLst>
          </p:cNvPr>
          <p:cNvSpPr>
            <a:spLocks noChangeArrowheads="1"/>
          </p:cNvSpPr>
          <p:nvPr/>
        </p:nvSpPr>
        <p:spPr bwMode="auto">
          <a:xfrm>
            <a:off x="6909198" y="3170635"/>
            <a:ext cx="88106" cy="119063"/>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263" name="AutoShape 310">
            <a:extLst>
              <a:ext uri="{FF2B5EF4-FFF2-40B4-BE49-F238E27FC236}">
                <a16:creationId xmlns:a16="http://schemas.microsoft.com/office/drawing/2014/main" id="{12CEC238-74FE-23BC-C94B-A36D6DBE1F16}"/>
              </a:ext>
            </a:extLst>
          </p:cNvPr>
          <p:cNvSpPr>
            <a:spLocks noChangeArrowheads="1"/>
          </p:cNvSpPr>
          <p:nvPr/>
        </p:nvSpPr>
        <p:spPr bwMode="auto">
          <a:xfrm>
            <a:off x="5022056" y="2482454"/>
            <a:ext cx="82154" cy="110728"/>
          </a:xfrm>
          <a:prstGeom prst="diamond">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264" name="TextBox 1">
            <a:extLst>
              <a:ext uri="{FF2B5EF4-FFF2-40B4-BE49-F238E27FC236}">
                <a16:creationId xmlns:a16="http://schemas.microsoft.com/office/drawing/2014/main" id="{2F085A7F-2974-5A64-0BD0-C66015D32831}"/>
              </a:ext>
            </a:extLst>
          </p:cNvPr>
          <p:cNvSpPr txBox="1">
            <a:spLocks noChangeArrowheads="1"/>
          </p:cNvSpPr>
          <p:nvPr/>
        </p:nvSpPr>
        <p:spPr bwMode="auto">
          <a:xfrm>
            <a:off x="3926682" y="491729"/>
            <a:ext cx="1340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Arial Black" panose="020B0A04020102020204" pitchFamily="34" charset="0"/>
              </a:rPr>
              <a:t>Team Leads</a:t>
            </a:r>
          </a:p>
          <a:p>
            <a:r>
              <a:rPr lang="en-US" altLang="en-US" sz="900" dirty="0"/>
              <a:t>Starr Magee-1</a:t>
            </a:r>
          </a:p>
          <a:p>
            <a:r>
              <a:rPr lang="en-US" altLang="en-US" sz="900" dirty="0"/>
              <a:t>Rebecca Walden-2</a:t>
            </a:r>
          </a:p>
          <a:p>
            <a:r>
              <a:rPr lang="en-US" altLang="en-US" sz="900" dirty="0"/>
              <a:t>Stefanie Granderson-3</a:t>
            </a:r>
            <a:endParaRPr lang="en-US" alt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F95181-E5A5-45CE-AA9B-9140A0494161}"/>
              </a:ext>
            </a:extLst>
          </p:cNvPr>
          <p:cNvPicPr>
            <a:picLocks noChangeAspect="1"/>
          </p:cNvPicPr>
          <p:nvPr/>
        </p:nvPicPr>
        <p:blipFill>
          <a:blip r:embed="rId3"/>
          <a:stretch>
            <a:fillRect/>
          </a:stretch>
        </p:blipFill>
        <p:spPr>
          <a:xfrm>
            <a:off x="9871953" y="199842"/>
            <a:ext cx="2183338" cy="480719"/>
          </a:xfrm>
          <a:prstGeom prst="rect">
            <a:avLst/>
          </a:prstGeom>
        </p:spPr>
      </p:pic>
      <p:sp>
        <p:nvSpPr>
          <p:cNvPr id="5" name="Content Placeholder 3">
            <a:extLst>
              <a:ext uri="{FF2B5EF4-FFF2-40B4-BE49-F238E27FC236}">
                <a16:creationId xmlns:a16="http://schemas.microsoft.com/office/drawing/2014/main" id="{ABE63EB1-81CE-4DF3-81FD-26A91039CB67}"/>
              </a:ext>
            </a:extLst>
          </p:cNvPr>
          <p:cNvSpPr txBox="1">
            <a:spLocks/>
          </p:cNvSpPr>
          <p:nvPr/>
        </p:nvSpPr>
        <p:spPr>
          <a:xfrm>
            <a:off x="724677" y="2129547"/>
            <a:ext cx="10742645" cy="4377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n-lt"/>
              </a:rPr>
              <a:t> </a:t>
            </a:r>
            <a:endParaRPr lang="en-US" dirty="0"/>
          </a:p>
          <a:p>
            <a:endParaRPr lang="en-US" dirty="0"/>
          </a:p>
        </p:txBody>
      </p:sp>
      <p:sp>
        <p:nvSpPr>
          <p:cNvPr id="6" name="object 7">
            <a:extLst>
              <a:ext uri="{FF2B5EF4-FFF2-40B4-BE49-F238E27FC236}">
                <a16:creationId xmlns:a16="http://schemas.microsoft.com/office/drawing/2014/main" id="{56D8EDB8-1C06-4BD7-ACD4-FFFCE05B86E1}"/>
              </a:ext>
            </a:extLst>
          </p:cNvPr>
          <p:cNvSpPr txBox="1">
            <a:spLocks noGrp="1"/>
          </p:cNvSpPr>
          <p:nvPr>
            <p:ph type="title"/>
          </p:nvPr>
        </p:nvSpPr>
        <p:spPr>
          <a:xfrm>
            <a:off x="838200" y="741228"/>
            <a:ext cx="10515600" cy="692497"/>
          </a:xfrm>
          <a:prstGeom prst="rect">
            <a:avLst/>
          </a:prstGeom>
        </p:spPr>
        <p:txBody>
          <a:bodyPr vert="horz" wrap="square" lIns="0" tIns="0" rIns="0" bIns="0" rtlCol="0">
            <a:spAutoFit/>
          </a:bodyPr>
          <a:lstStyle/>
          <a:p>
            <a:pPr marL="16977" lvl="0" defTabSz="914400">
              <a:spcBef>
                <a:spcPts val="0"/>
              </a:spcBef>
              <a:defRPr/>
            </a:pPr>
            <a:r>
              <a:rPr lang="en-US" sz="3200" dirty="0">
                <a:latin typeface="Calibri"/>
                <a:ea typeface="+mn-ea"/>
                <a:cs typeface="Calibri"/>
              </a:rPr>
              <a:t>Fiscal Year 2023 </a:t>
            </a:r>
            <a:br>
              <a:rPr lang="en-US" sz="1800" b="0" i="1" dirty="0">
                <a:latin typeface="Calibri"/>
                <a:ea typeface="+mn-ea"/>
                <a:cs typeface="Calibri"/>
              </a:rPr>
            </a:br>
            <a:endParaRPr kumimoji="0" sz="1800" b="0" i="1" u="none" strike="noStrike" kern="1200" cap="none" spc="0" normalizeH="0" baseline="0" noProof="0" dirty="0">
              <a:ln>
                <a:noFill/>
              </a:ln>
              <a:effectLst/>
              <a:uLnTx/>
              <a:uFillTx/>
              <a:latin typeface="Calibri"/>
              <a:ea typeface="+mn-ea"/>
              <a:cs typeface="Calibri"/>
            </a:endParaRPr>
          </a:p>
        </p:txBody>
      </p:sp>
      <p:sp>
        <p:nvSpPr>
          <p:cNvPr id="3" name="TextBox 2">
            <a:extLst>
              <a:ext uri="{FF2B5EF4-FFF2-40B4-BE49-F238E27FC236}">
                <a16:creationId xmlns:a16="http://schemas.microsoft.com/office/drawing/2014/main" id="{C78D9BAF-3747-4176-B6D7-A41C5706B4FD}"/>
              </a:ext>
            </a:extLst>
          </p:cNvPr>
          <p:cNvSpPr txBox="1"/>
          <p:nvPr/>
        </p:nvSpPr>
        <p:spPr>
          <a:xfrm>
            <a:off x="1190448" y="2399601"/>
            <a:ext cx="9773174" cy="2923877"/>
          </a:xfrm>
          <a:prstGeom prst="rect">
            <a:avLst/>
          </a:prstGeom>
          <a:noFill/>
        </p:spPr>
        <p:txBody>
          <a:bodyPr wrap="square" rtlCol="0">
            <a:spAutoFit/>
          </a:bodyPr>
          <a:lstStyle/>
          <a:p>
            <a:r>
              <a:rPr lang="en-US" sz="2000" dirty="0">
                <a:solidFill>
                  <a:srgbClr val="FF0000"/>
                </a:solidFill>
              </a:rPr>
              <a:t>FY23 Dollar Obligated:</a:t>
            </a:r>
          </a:p>
          <a:p>
            <a:endParaRPr lang="en-US" dirty="0"/>
          </a:p>
          <a:p>
            <a:pPr marL="285750" indent="-285750">
              <a:buFont typeface="Arial" panose="020B0604020202020204" pitchFamily="34" charset="0"/>
              <a:buChar char="•"/>
            </a:pPr>
            <a:r>
              <a:rPr lang="en-US" dirty="0"/>
              <a:t>Section 502 Guaranteed loans $226.7 million assisting 1,321 families (14</a:t>
            </a:r>
            <a:r>
              <a:rPr lang="en-US" baseline="30000" dirty="0"/>
              <a:t>th</a:t>
            </a:r>
            <a:r>
              <a:rPr lang="en-US" dirty="0"/>
              <a:t> nationally) </a:t>
            </a:r>
          </a:p>
          <a:p>
            <a:pPr marL="285750" indent="-285750">
              <a:buFont typeface="Arial" panose="020B0604020202020204" pitchFamily="34" charset="0"/>
              <a:buChar char="•"/>
            </a:pPr>
            <a:r>
              <a:rPr lang="en-US" dirty="0"/>
              <a:t>Section 502 Direct obligation   </a:t>
            </a:r>
            <a:r>
              <a:rPr lang="en-US" b="1" dirty="0"/>
              <a:t>$46,999,361.00 </a:t>
            </a:r>
            <a:r>
              <a:rPr lang="en-US" dirty="0"/>
              <a:t>assisting 248 families (13</a:t>
            </a:r>
            <a:r>
              <a:rPr lang="en-US" baseline="30000" dirty="0"/>
              <a:t>th</a:t>
            </a:r>
            <a:r>
              <a:rPr lang="en-US" dirty="0"/>
              <a:t> nationally)</a:t>
            </a:r>
          </a:p>
          <a:p>
            <a:pPr marL="285750" indent="-285750">
              <a:buFont typeface="Arial" panose="020B0604020202020204" pitchFamily="34" charset="0"/>
              <a:buChar char="•"/>
            </a:pPr>
            <a:r>
              <a:rPr lang="en-US" dirty="0"/>
              <a:t>Section 504 Direct obligations $  3,169,207.00 assisting 325 families (2nd nationally) </a:t>
            </a:r>
          </a:p>
          <a:p>
            <a:pPr marL="285750" indent="-285750">
              <a:buFont typeface="Arial" panose="020B0604020202020204" pitchFamily="34" charset="0"/>
              <a:buChar char="•"/>
            </a:pPr>
            <a:r>
              <a:rPr lang="en-US" dirty="0"/>
              <a:t>Section 533 Housing Preservation Grants   $      724,938.00 assisting 7 Grantees</a:t>
            </a:r>
          </a:p>
          <a:p>
            <a:endParaRPr lang="en-US" dirty="0"/>
          </a:p>
          <a:p>
            <a:r>
              <a:rPr lang="en-US" dirty="0"/>
              <a:t>Total housing dollars obligated $277,558,363.00.00 assisting 1,977 rural MS families for FY23</a:t>
            </a:r>
          </a:p>
          <a:p>
            <a:endParaRPr lang="en-US" dirty="0"/>
          </a:p>
          <a:p>
            <a:pPr algn="ctr"/>
            <a:r>
              <a:rPr lang="en-US" sz="2000" dirty="0"/>
              <a:t>Over </a:t>
            </a:r>
            <a:r>
              <a:rPr lang="en-US" sz="2000" b="1" dirty="0"/>
              <a:t>$1.8 Billion </a:t>
            </a:r>
            <a:r>
              <a:rPr lang="en-US" sz="2000" dirty="0"/>
              <a:t>in SFH funds obligated in MS over the last four (4) fiscal years</a:t>
            </a:r>
          </a:p>
        </p:txBody>
      </p:sp>
      <p:sp>
        <p:nvSpPr>
          <p:cNvPr id="2" name="Arrow: Right 1">
            <a:extLst>
              <a:ext uri="{FF2B5EF4-FFF2-40B4-BE49-F238E27FC236}">
                <a16:creationId xmlns:a16="http://schemas.microsoft.com/office/drawing/2014/main" id="{06D39515-D11C-6B6A-162D-8542BA6AF14E}"/>
              </a:ext>
            </a:extLst>
          </p:cNvPr>
          <p:cNvSpPr/>
          <p:nvPr/>
        </p:nvSpPr>
        <p:spPr>
          <a:xfrm flipH="1">
            <a:off x="9458260" y="3268802"/>
            <a:ext cx="650474" cy="32039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B544DE-6733-E94E-5EC1-E4A0B86C3651}"/>
              </a:ext>
            </a:extLst>
          </p:cNvPr>
          <p:cNvSpPr txBox="1"/>
          <p:nvPr/>
        </p:nvSpPr>
        <p:spPr>
          <a:xfrm>
            <a:off x="10179464" y="3219866"/>
            <a:ext cx="1715302" cy="369332"/>
          </a:xfrm>
          <a:prstGeom prst="rect">
            <a:avLst/>
          </a:prstGeom>
          <a:noFill/>
        </p:spPr>
        <p:txBody>
          <a:bodyPr wrap="square" rtlCol="0">
            <a:spAutoFit/>
          </a:bodyPr>
          <a:lstStyle/>
          <a:p>
            <a:r>
              <a:rPr lang="en-US" b="1" dirty="0">
                <a:solidFill>
                  <a:srgbClr val="C00000"/>
                </a:solidFill>
              </a:rPr>
              <a:t>Historical High</a:t>
            </a:r>
          </a:p>
        </p:txBody>
      </p:sp>
    </p:spTree>
    <p:extLst>
      <p:ext uri="{BB962C8B-B14F-4D97-AF65-F5344CB8AC3E}">
        <p14:creationId xmlns:p14="http://schemas.microsoft.com/office/powerpoint/2010/main" val="3787476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152400"/>
            <a:ext cx="8229600" cy="1371600"/>
          </a:xfrm>
        </p:spPr>
        <p:txBody>
          <a:bodyPr/>
          <a:lstStyle/>
          <a:p>
            <a:pPr eaLnBrk="1" hangingPunct="1"/>
            <a:r>
              <a:rPr lang="en-US" dirty="0">
                <a:latin typeface="Arial Rounded MT Bold" pitchFamily="34" charset="0"/>
              </a:rPr>
              <a:t>Web Site</a:t>
            </a:r>
          </a:p>
        </p:txBody>
      </p:sp>
      <p:pic>
        <p:nvPicPr>
          <p:cNvPr id="1638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600201"/>
            <a:ext cx="7924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5"/>
          <p:cNvSpPr txBox="1">
            <a:spLocks noChangeArrowheads="1"/>
          </p:cNvSpPr>
          <p:nvPr/>
        </p:nvSpPr>
        <p:spPr bwMode="auto">
          <a:xfrm>
            <a:off x="4256088" y="5867400"/>
            <a:ext cx="23503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sz="2800" b="1" u="sng" dirty="0">
                <a:solidFill>
                  <a:srgbClr val="0000FF"/>
                </a:solidFill>
                <a:latin typeface="Century Schoolbook" pitchFamily="18" charset="0"/>
              </a:rPr>
              <a:t>rd.usda.gov</a:t>
            </a:r>
          </a:p>
        </p:txBody>
      </p:sp>
      <p:pic>
        <p:nvPicPr>
          <p:cNvPr id="16389" name="Picture 4" descr="USDARDT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6" y="2286000"/>
            <a:ext cx="10779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866417"/>
      </p:ext>
    </p:extLst>
  </p:cSld>
  <p:clrMapOvr>
    <a:masterClrMapping/>
  </p:clrMapOvr>
</p:sld>
</file>

<file path=ppt/theme/theme1.xml><?xml version="1.0" encoding="utf-8"?>
<a:theme xmlns:a="http://schemas.openxmlformats.org/drawingml/2006/main" name="Design 1 Accentur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EAEAEA"/>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presentation.potx" id="{7E690B0D-29B5-4A77-A927-188B2A9856BC}" vid="{7E52C383-3A33-483F-869A-7C0583D04F40}"/>
    </a:ext>
  </a:extLst>
</a:theme>
</file>

<file path=ppt/theme/theme2.xml><?xml version="1.0" encoding="utf-8"?>
<a:theme xmlns:a="http://schemas.openxmlformats.org/drawingml/2006/main" name="Design 1 No Brand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presentation.potx" id="{7E690B0D-29B5-4A77-A927-188B2A9856BC}" vid="{2DB2773B-B0AC-4A3E-BD8A-3CE4C987F50C}"/>
    </a:ext>
  </a:extLst>
</a:theme>
</file>

<file path=ppt/theme/theme3.xml><?xml version="1.0" encoding="utf-8"?>
<a:theme xmlns:a="http://schemas.openxmlformats.org/drawingml/2006/main" name="Design 2 No Brand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presentation.potx" id="{7E690B0D-29B5-4A77-A927-188B2A9856BC}" vid="{DB7B80BC-319B-4B69-9D48-36DA85CCB26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A USDA RD IA Realtor Presentation April 2020-mbj (00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 Design Option 1 Master">
  <a:themeElements>
    <a:clrScheme name="Custom 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DA Template 2 [Read-Only]" id="{EC7C6B58-906B-433A-988C-44EE806BCE92}" vid="{2E96CB60-B74B-4ED9-87C9-8EEDC0DCE17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962F0D41AB5641BC0034E6659023C4" ma:contentTypeVersion="14" ma:contentTypeDescription="Create a new document." ma:contentTypeScope="" ma:versionID="508adb3d26475752ec3d79673b0ddb1e">
  <xsd:schema xmlns:xsd="http://www.w3.org/2001/XMLSchema" xmlns:xs="http://www.w3.org/2001/XMLSchema" xmlns:p="http://schemas.microsoft.com/office/2006/metadata/properties" xmlns:ns2="088b1742-90ec-458f-9e8b-8eaeea4dc814" targetNamespace="http://schemas.microsoft.com/office/2006/metadata/properties" ma:root="true" ma:fieldsID="2223d80fcb6103928950441febdd9b00" ns2:_="">
    <xsd:import namespace="088b1742-90ec-458f-9e8b-8eaeea4dc81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8b1742-90ec-458f-9e8b-8eaeea4dc8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7E1BC2-1064-4EB5-AA1A-D9943EF85C78}">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088b1742-90ec-458f-9e8b-8eaeea4dc814"/>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5F8E26A-1B2F-4329-9646-B088F290776D}">
  <ds:schemaRefs>
    <ds:schemaRef ds:uri="http://schemas.microsoft.com/sharepoint/v3/contenttype/forms"/>
  </ds:schemaRefs>
</ds:datastoreItem>
</file>

<file path=customXml/itemProps3.xml><?xml version="1.0" encoding="utf-8"?>
<ds:datastoreItem xmlns:ds="http://schemas.openxmlformats.org/officeDocument/2006/customXml" ds:itemID="{C04B3A27-2B7E-437B-B475-B146909CBF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8b1742-90ec-458f-9e8b-8eaeea4dc8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67928</TotalTime>
  <Words>3526</Words>
  <Application>Microsoft Office PowerPoint</Application>
  <PresentationFormat>Widescreen</PresentationFormat>
  <Paragraphs>593</Paragraphs>
  <Slides>61</Slides>
  <Notes>35</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61</vt:i4>
      </vt:variant>
    </vt:vector>
  </HeadingPairs>
  <TitlesOfParts>
    <vt:vector size="83" baseType="lpstr">
      <vt:lpstr>arial</vt:lpstr>
      <vt:lpstr>arial</vt:lpstr>
      <vt:lpstr>Arial Black</vt:lpstr>
      <vt:lpstr>Arial Rounded MT Bold</vt:lpstr>
      <vt:lpstr>Broadway</vt:lpstr>
      <vt:lpstr>Calibri</vt:lpstr>
      <vt:lpstr>Calibri Light</vt:lpstr>
      <vt:lpstr>Century</vt:lpstr>
      <vt:lpstr>Century Schoolbook</vt:lpstr>
      <vt:lpstr>Comic Sans MS</vt:lpstr>
      <vt:lpstr>Courier New</vt:lpstr>
      <vt:lpstr>Pristina</vt:lpstr>
      <vt:lpstr>Symbol</vt:lpstr>
      <vt:lpstr>Times</vt:lpstr>
      <vt:lpstr>Times New Roman</vt:lpstr>
      <vt:lpstr>Wingdings</vt:lpstr>
      <vt:lpstr>Design 1 Accenture</vt:lpstr>
      <vt:lpstr>Design 1 No Branding</vt:lpstr>
      <vt:lpstr>Design 2 No Branding</vt:lpstr>
      <vt:lpstr>1_Office Theme</vt:lpstr>
      <vt:lpstr>IA USDA RD IA Realtor Presentation April 2020-mbj (002)</vt:lpstr>
      <vt:lpstr>Slide Design Option 1 Master</vt:lpstr>
      <vt:lpstr>USDA RURAL DEVELOPMENT  Single Family Housing 2024</vt:lpstr>
      <vt:lpstr>ABOUT USDA – More than meat inspection</vt:lpstr>
      <vt:lpstr>Who is Rural Development?</vt:lpstr>
      <vt:lpstr>SFH PROGRAMS</vt:lpstr>
      <vt:lpstr>SFH INITIATIVES</vt:lpstr>
      <vt:lpstr>PowerPoint Presentation</vt:lpstr>
      <vt:lpstr>PowerPoint Presentation</vt:lpstr>
      <vt:lpstr>Fiscal Year 2023  </vt:lpstr>
      <vt:lpstr>Web Site</vt:lpstr>
      <vt:lpstr>PowerPoint Presentation</vt:lpstr>
      <vt:lpstr>PowerPoint Presentation</vt:lpstr>
      <vt:lpstr>PowerPoint Presentation</vt:lpstr>
      <vt:lpstr>PowerPoint Presentation</vt:lpstr>
      <vt:lpstr>PowerPoint Presentation</vt:lpstr>
      <vt:lpstr>Encourage applicants to use Self-Assessment Tool</vt:lpstr>
      <vt:lpstr>PowerPoint Presentation</vt:lpstr>
      <vt:lpstr>PowerPoint Presentation</vt:lpstr>
      <vt:lpstr>PowerPoint Presentation</vt:lpstr>
      <vt:lpstr>Rural Areas</vt:lpstr>
      <vt:lpstr>Rural Areas https://eligibility.sc.egov.usda.gov/eligibility/welcomeAction.do</vt:lpstr>
      <vt:lpstr>About USDA Rural Development - Rural Areas https://eligibility.sc.egov.usda.gov/eligibility/welcomeAction.do ‘Property Eligibility’ button </vt:lpstr>
      <vt:lpstr>PowerPoint Presentation</vt:lpstr>
      <vt:lpstr>PowerPoint Presentation</vt:lpstr>
      <vt:lpstr>PowerPoint Presentation</vt:lpstr>
      <vt:lpstr>PowerPoint Presentation</vt:lpstr>
      <vt:lpstr>Rural Development Single Family Housing</vt:lpstr>
      <vt:lpstr>SFH OBJECTIVE</vt:lpstr>
      <vt:lpstr>PowerPoint Presentation</vt:lpstr>
      <vt:lpstr>PowerPoint Presentation</vt:lpstr>
      <vt:lpstr>PowerPoint Presentation</vt:lpstr>
      <vt:lpstr>PowerPoint Presentation</vt:lpstr>
      <vt:lpstr>Single Family Housing  Section 502 Guaranteed Program     </vt:lpstr>
      <vt:lpstr>ABOUT USDA RURAL DEVELOPMENT </vt:lpstr>
      <vt:lpstr>USDA Guaranteed Home Loans</vt:lpstr>
      <vt:lpstr>PowerPoint Presentation</vt:lpstr>
      <vt:lpstr>PowerPoint Presentation</vt:lpstr>
      <vt:lpstr>USDA Guaranteed Home Loans</vt:lpstr>
      <vt:lpstr>PowerPoint Presentation</vt:lpstr>
      <vt:lpstr>Production Teams</vt:lpstr>
      <vt:lpstr>PowerPoint Presentation</vt:lpstr>
      <vt:lpstr>Single Family Housing  Section 502 Direct Program     </vt:lpstr>
      <vt:lpstr>SECTION 502 DIRECT </vt:lpstr>
      <vt:lpstr>2023 Direct Adjusted Annual Income</vt:lpstr>
      <vt:lpstr>Packaging low income   Home purchase Loans</vt:lpstr>
      <vt:lpstr>Single Family Housing  Section 504 Direct Program     </vt:lpstr>
      <vt:lpstr>Section 504  Direct Loan/Grant </vt:lpstr>
      <vt:lpstr>504 Repair Loan/Grant </vt:lpstr>
      <vt:lpstr>Packaging very-low income  Home Repair Loans</vt:lpstr>
      <vt:lpstr>Disaster Repair Grants Section 504 - Pilot </vt:lpstr>
      <vt:lpstr>Disaster 504 Grants- Pilot</vt:lpstr>
      <vt:lpstr>Existing Manufactured Housing Pilot Program</vt:lpstr>
      <vt:lpstr>Single Family Housing  Section 523 Self-Help Housing Grants  </vt:lpstr>
      <vt:lpstr>Single Family Housing  Section 523 Self-Help Housing Grants  </vt:lpstr>
      <vt:lpstr>Single Family Housing  Section 523 Self-Help Housing Grants  </vt:lpstr>
      <vt:lpstr>Single Family Housing  Section 533 Housing Preservation Grant Program </vt:lpstr>
      <vt:lpstr> Single Family Housing  Section 533 Housing Preservation Grant Program  </vt:lpstr>
      <vt:lpstr>Single Family Housing  Section 524 Site Loans     </vt:lpstr>
      <vt:lpstr>Single Family Housing  Section 524 Site Loans </vt:lpstr>
      <vt:lpstr>Updates  </vt:lpstr>
      <vt:lpstr>PowerPoint Presentation</vt:lpstr>
      <vt:lpstr>PowerPoint Presentation</vt:lpstr>
    </vt:vector>
  </TitlesOfParts>
  <Company>Accenture Federal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Xie, Jane</dc:creator>
  <cp:lastModifiedBy>Kiani, Ivan - RD, MS</cp:lastModifiedBy>
  <cp:revision>1448</cp:revision>
  <cp:lastPrinted>2021-10-14T21:18:05Z</cp:lastPrinted>
  <dcterms:created xsi:type="dcterms:W3CDTF">2015-03-13T16:35:22Z</dcterms:created>
  <dcterms:modified xsi:type="dcterms:W3CDTF">2024-04-01T19:05:47Z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0x0101006B962F0D41AB5641BC0034E6659023C4</vt:lpwstr>
  </property>
</Properties>
</file>